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5.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02" r:id="rId2"/>
  </p:sldMasterIdLst>
  <p:notesMasterIdLst>
    <p:notesMasterId r:id="rId22"/>
  </p:notesMasterIdLst>
  <p:handoutMasterIdLst>
    <p:handoutMasterId r:id="rId23"/>
  </p:handoutMasterIdLst>
  <p:sldIdLst>
    <p:sldId id="298" r:id="rId3"/>
    <p:sldId id="299" r:id="rId4"/>
    <p:sldId id="302" r:id="rId5"/>
    <p:sldId id="301" r:id="rId6"/>
    <p:sldId id="449" r:id="rId7"/>
    <p:sldId id="304" r:id="rId8"/>
    <p:sldId id="455" r:id="rId9"/>
    <p:sldId id="303" r:id="rId10"/>
    <p:sldId id="452" r:id="rId11"/>
    <p:sldId id="466" r:id="rId12"/>
    <p:sldId id="467" r:id="rId13"/>
    <p:sldId id="468" r:id="rId14"/>
    <p:sldId id="454" r:id="rId15"/>
    <p:sldId id="457" r:id="rId16"/>
    <p:sldId id="462" r:id="rId17"/>
    <p:sldId id="463" r:id="rId18"/>
    <p:sldId id="464" r:id="rId19"/>
    <p:sldId id="465" r:id="rId20"/>
    <p:sldId id="307" r:id="rId21"/>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8" userDrawn="1">
          <p15:clr>
            <a:srgbClr val="A4A3A4"/>
          </p15:clr>
        </p15:guide>
        <p15:guide id="2" orient="horz" pos="3945" userDrawn="1">
          <p15:clr>
            <a:srgbClr val="A4A3A4"/>
          </p15:clr>
        </p15:guide>
        <p15:guide id="3" pos="7396" userDrawn="1">
          <p15:clr>
            <a:srgbClr val="A4A3A4"/>
          </p15:clr>
        </p15:guide>
        <p15:guide id="4" pos="2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E7A"/>
    <a:srgbClr val="47D786"/>
    <a:srgbClr val="2C3846"/>
    <a:srgbClr val="554A8C"/>
    <a:srgbClr val="201A3A"/>
    <a:srgbClr val="FFD5FF"/>
    <a:srgbClr val="990099"/>
    <a:srgbClr val="E6E6E6"/>
    <a:srgbClr val="FFABFF"/>
    <a:srgbClr val="0427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59" autoAdjust="0"/>
    <p:restoredTop sz="94660"/>
  </p:normalViewPr>
  <p:slideViewPr>
    <p:cSldViewPr snapToGrid="0" showGuides="1">
      <p:cViewPr varScale="1">
        <p:scale>
          <a:sx n="68" d="100"/>
          <a:sy n="68" d="100"/>
        </p:scale>
        <p:origin x="872" y="64"/>
      </p:cViewPr>
      <p:guideLst>
        <p:guide orient="horz" pos="378"/>
        <p:guide orient="horz" pos="3945"/>
        <p:guide pos="7396"/>
        <p:guide pos="284"/>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gradFill flip="none" rotWithShape="1">
                <a:gsLst>
                  <a:gs pos="0">
                    <a:schemeClr val="accent1"/>
                  </a:gs>
                  <a:gs pos="100000">
                    <a:schemeClr val="accent3"/>
                  </a:gs>
                </a:gsLst>
                <a:lin ang="10800000" scaled="1"/>
                <a:tileRect/>
              </a:gradFill>
              <a:ln>
                <a:noFill/>
              </a:ln>
              <a:effectLst/>
            </c:spPr>
            <c:extLst>
              <c:ext xmlns:c16="http://schemas.microsoft.com/office/drawing/2014/chart" uri="{C3380CC4-5D6E-409C-BE32-E72D297353CC}">
                <c16:uniqueId val="{00000001-84DC-4F6C-B8EB-0F4278344C64}"/>
              </c:ext>
            </c:extLst>
          </c:dPt>
          <c:cat>
            <c:strRef>
              <c:f>Sheet1!$A$2</c:f>
              <c:strCache>
                <c:ptCount val="1"/>
                <c:pt idx="0">
                  <c:v>类别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2-84DC-4F6C-B8EB-0F4278344C64}"/>
            </c:ext>
          </c:extLst>
        </c:ser>
        <c:ser>
          <c:idx val="1"/>
          <c:order val="1"/>
          <c:tx>
            <c:strRef>
              <c:f>Sheet1!$C$1</c:f>
              <c:strCache>
                <c:ptCount val="1"/>
                <c:pt idx="0">
                  <c:v>系列 2</c:v>
                </c:pt>
              </c:strCache>
            </c:strRef>
          </c:tx>
          <c:spPr>
            <a:solidFill>
              <a:schemeClr val="accent4">
                <a:lumMod val="90000"/>
                <a:lumOff val="10000"/>
              </a:schemeClr>
            </a:solidFill>
            <a:ln>
              <a:noFill/>
            </a:ln>
            <a:effectLst/>
          </c:spPr>
          <c:invertIfNegative val="0"/>
          <c:dPt>
            <c:idx val="0"/>
            <c:invertIfNegative val="0"/>
            <c:bubble3D val="0"/>
            <c:spPr>
              <a:solidFill>
                <a:schemeClr val="accent4">
                  <a:lumMod val="75000"/>
                  <a:lumOff val="25000"/>
                </a:schemeClr>
              </a:solidFill>
              <a:ln>
                <a:noFill/>
              </a:ln>
              <a:effectLst/>
            </c:spPr>
            <c:extLst>
              <c:ext xmlns:c16="http://schemas.microsoft.com/office/drawing/2014/chart" uri="{C3380CC4-5D6E-409C-BE32-E72D297353CC}">
                <c16:uniqueId val="{00000004-84DC-4F6C-B8EB-0F4278344C64}"/>
              </c:ext>
            </c:extLst>
          </c:dPt>
          <c:cat>
            <c:strRef>
              <c:f>Sheet1!$A$2</c:f>
              <c:strCache>
                <c:ptCount val="1"/>
                <c:pt idx="0">
                  <c:v>类别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5-84DC-4F6C-B8EB-0F4278344C64}"/>
            </c:ext>
          </c:extLst>
        </c:ser>
        <c:dLbls>
          <c:showLegendKey val="0"/>
          <c:showVal val="0"/>
          <c:showCatName val="0"/>
          <c:showSerName val="0"/>
          <c:showPercent val="0"/>
          <c:showBubbleSize val="0"/>
        </c:dLbls>
        <c:gapWidth val="150"/>
        <c:overlap val="100"/>
        <c:axId val="45960192"/>
        <c:axId val="45961984"/>
      </c:barChart>
      <c:catAx>
        <c:axId val="45960192"/>
        <c:scaling>
          <c:orientation val="minMax"/>
        </c:scaling>
        <c:delete val="1"/>
        <c:axPos val="l"/>
        <c:numFmt formatCode="General" sourceLinked="1"/>
        <c:majorTickMark val="none"/>
        <c:minorTickMark val="none"/>
        <c:tickLblPos val="nextTo"/>
        <c:crossAx val="45961984"/>
        <c:crosses val="autoZero"/>
        <c:auto val="1"/>
        <c:lblAlgn val="ctr"/>
        <c:lblOffset val="100"/>
        <c:noMultiLvlLbl val="0"/>
      </c:catAx>
      <c:valAx>
        <c:axId val="45961984"/>
        <c:scaling>
          <c:orientation val="minMax"/>
        </c:scaling>
        <c:delete val="1"/>
        <c:axPos val="b"/>
        <c:numFmt formatCode="0%" sourceLinked="1"/>
        <c:majorTickMark val="none"/>
        <c:minorTickMark val="none"/>
        <c:tickLblPos val="nextTo"/>
        <c:crossAx val="45960192"/>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Arial"/>
          <a:ea typeface="微软雅黑"/>
          <a:sym typeface="Arial"/>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gradFill flip="none" rotWithShape="1">
                <a:gsLst>
                  <a:gs pos="0">
                    <a:schemeClr val="accent1"/>
                  </a:gs>
                  <a:gs pos="100000">
                    <a:schemeClr val="accent1">
                      <a:lumMod val="60000"/>
                      <a:lumOff val="40000"/>
                    </a:schemeClr>
                  </a:gs>
                </a:gsLst>
                <a:lin ang="10800000" scaled="1"/>
                <a:tileRect/>
              </a:gradFill>
              <a:ln>
                <a:noFill/>
              </a:ln>
              <a:effectLst/>
            </c:spPr>
            <c:extLst>
              <c:ext xmlns:c16="http://schemas.microsoft.com/office/drawing/2014/chart" uri="{C3380CC4-5D6E-409C-BE32-E72D297353CC}">
                <c16:uniqueId val="{00000001-079E-47B2-8D3C-D1F56AEA27F8}"/>
              </c:ext>
            </c:extLst>
          </c:dPt>
          <c:cat>
            <c:strRef>
              <c:f>Sheet1!$A$2</c:f>
              <c:strCache>
                <c:ptCount val="1"/>
                <c:pt idx="0">
                  <c:v>类别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2-079E-47B2-8D3C-D1F56AEA27F8}"/>
            </c:ext>
          </c:extLst>
        </c:ser>
        <c:ser>
          <c:idx val="1"/>
          <c:order val="1"/>
          <c:tx>
            <c:strRef>
              <c:f>Sheet1!$C$1</c:f>
              <c:strCache>
                <c:ptCount val="1"/>
                <c:pt idx="0">
                  <c:v>系列 2</c:v>
                </c:pt>
              </c:strCache>
            </c:strRef>
          </c:tx>
          <c:spPr>
            <a:solidFill>
              <a:schemeClr val="accent4">
                <a:lumMod val="90000"/>
                <a:lumOff val="10000"/>
              </a:schemeClr>
            </a:solidFill>
            <a:ln>
              <a:noFill/>
            </a:ln>
            <a:effectLst/>
          </c:spPr>
          <c:invertIfNegative val="0"/>
          <c:cat>
            <c:strRef>
              <c:f>Sheet1!$A$2</c:f>
              <c:strCache>
                <c:ptCount val="1"/>
                <c:pt idx="0">
                  <c:v>类别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3-079E-47B2-8D3C-D1F56AEA27F8}"/>
            </c:ext>
          </c:extLst>
        </c:ser>
        <c:dLbls>
          <c:showLegendKey val="0"/>
          <c:showVal val="0"/>
          <c:showCatName val="0"/>
          <c:showSerName val="0"/>
          <c:showPercent val="0"/>
          <c:showBubbleSize val="0"/>
        </c:dLbls>
        <c:gapWidth val="150"/>
        <c:overlap val="100"/>
        <c:axId val="45753472"/>
        <c:axId val="45755008"/>
      </c:barChart>
      <c:catAx>
        <c:axId val="45753472"/>
        <c:scaling>
          <c:orientation val="minMax"/>
        </c:scaling>
        <c:delete val="1"/>
        <c:axPos val="l"/>
        <c:numFmt formatCode="General" sourceLinked="1"/>
        <c:majorTickMark val="none"/>
        <c:minorTickMark val="none"/>
        <c:tickLblPos val="nextTo"/>
        <c:crossAx val="45755008"/>
        <c:crosses val="autoZero"/>
        <c:auto val="1"/>
        <c:lblAlgn val="ctr"/>
        <c:lblOffset val="100"/>
        <c:noMultiLvlLbl val="0"/>
      </c:catAx>
      <c:valAx>
        <c:axId val="45755008"/>
        <c:scaling>
          <c:orientation val="minMax"/>
        </c:scaling>
        <c:delete val="1"/>
        <c:axPos val="b"/>
        <c:numFmt formatCode="0%" sourceLinked="1"/>
        <c:majorTickMark val="none"/>
        <c:minorTickMark val="none"/>
        <c:tickLblPos val="nextTo"/>
        <c:crossAx val="45753472"/>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Arial"/>
          <a:ea typeface="微软雅黑"/>
          <a:sym typeface="Arial"/>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gradFill flip="none" rotWithShape="1">
                <a:gsLst>
                  <a:gs pos="0">
                    <a:schemeClr val="accent1"/>
                  </a:gs>
                  <a:gs pos="100000">
                    <a:schemeClr val="accent1">
                      <a:lumMod val="60000"/>
                      <a:lumOff val="40000"/>
                    </a:schemeClr>
                  </a:gs>
                </a:gsLst>
                <a:lin ang="10800000" scaled="1"/>
                <a:tileRect/>
              </a:gradFill>
              <a:ln>
                <a:noFill/>
              </a:ln>
              <a:effectLst/>
            </c:spPr>
            <c:extLst>
              <c:ext xmlns:c16="http://schemas.microsoft.com/office/drawing/2014/chart" uri="{C3380CC4-5D6E-409C-BE32-E72D297353CC}">
                <c16:uniqueId val="{00000001-AB3B-468C-BE0A-FFF728F433E6}"/>
              </c:ext>
            </c:extLst>
          </c:dPt>
          <c:cat>
            <c:strRef>
              <c:f>Sheet1!$A$2</c:f>
              <c:strCache>
                <c:ptCount val="1"/>
                <c:pt idx="0">
                  <c:v>类别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2-AB3B-468C-BE0A-FFF728F433E6}"/>
            </c:ext>
          </c:extLst>
        </c:ser>
        <c:ser>
          <c:idx val="1"/>
          <c:order val="1"/>
          <c:tx>
            <c:strRef>
              <c:f>Sheet1!$C$1</c:f>
              <c:strCache>
                <c:ptCount val="1"/>
                <c:pt idx="0">
                  <c:v>系列 2</c:v>
                </c:pt>
              </c:strCache>
            </c:strRef>
          </c:tx>
          <c:spPr>
            <a:solidFill>
              <a:schemeClr val="accent4">
                <a:lumMod val="90000"/>
                <a:lumOff val="10000"/>
              </a:schemeClr>
            </a:solidFill>
            <a:ln>
              <a:noFill/>
            </a:ln>
            <a:effectLst/>
          </c:spPr>
          <c:invertIfNegative val="0"/>
          <c:dPt>
            <c:idx val="0"/>
            <c:invertIfNegative val="0"/>
            <c:bubble3D val="0"/>
            <c:spPr>
              <a:solidFill>
                <a:schemeClr val="accent4">
                  <a:lumMod val="75000"/>
                  <a:lumOff val="25000"/>
                </a:schemeClr>
              </a:solidFill>
              <a:ln>
                <a:noFill/>
              </a:ln>
              <a:effectLst/>
            </c:spPr>
            <c:extLst>
              <c:ext xmlns:c16="http://schemas.microsoft.com/office/drawing/2014/chart" uri="{C3380CC4-5D6E-409C-BE32-E72D297353CC}">
                <c16:uniqueId val="{00000004-AB3B-468C-BE0A-FFF728F433E6}"/>
              </c:ext>
            </c:extLst>
          </c:dPt>
          <c:cat>
            <c:strRef>
              <c:f>Sheet1!$A$2</c:f>
              <c:strCache>
                <c:ptCount val="1"/>
                <c:pt idx="0">
                  <c:v>类别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5-AB3B-468C-BE0A-FFF728F433E6}"/>
            </c:ext>
          </c:extLst>
        </c:ser>
        <c:dLbls>
          <c:showLegendKey val="0"/>
          <c:showVal val="0"/>
          <c:showCatName val="0"/>
          <c:showSerName val="0"/>
          <c:showPercent val="0"/>
          <c:showBubbleSize val="0"/>
        </c:dLbls>
        <c:gapWidth val="150"/>
        <c:overlap val="100"/>
        <c:axId val="49094656"/>
        <c:axId val="49096192"/>
      </c:barChart>
      <c:catAx>
        <c:axId val="49094656"/>
        <c:scaling>
          <c:orientation val="minMax"/>
        </c:scaling>
        <c:delete val="1"/>
        <c:axPos val="l"/>
        <c:numFmt formatCode="General" sourceLinked="1"/>
        <c:majorTickMark val="none"/>
        <c:minorTickMark val="none"/>
        <c:tickLblPos val="nextTo"/>
        <c:crossAx val="49096192"/>
        <c:crosses val="autoZero"/>
        <c:auto val="1"/>
        <c:lblAlgn val="ctr"/>
        <c:lblOffset val="100"/>
        <c:noMultiLvlLbl val="0"/>
      </c:catAx>
      <c:valAx>
        <c:axId val="49096192"/>
        <c:scaling>
          <c:orientation val="minMax"/>
        </c:scaling>
        <c:delete val="1"/>
        <c:axPos val="b"/>
        <c:numFmt formatCode="0%" sourceLinked="1"/>
        <c:majorTickMark val="none"/>
        <c:minorTickMark val="none"/>
        <c:tickLblPos val="nextTo"/>
        <c:crossAx val="49094656"/>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Arial"/>
          <a:ea typeface="微软雅黑"/>
          <a:sym typeface="Arial"/>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gradFill flip="none" rotWithShape="1">
                <a:gsLst>
                  <a:gs pos="0">
                    <a:schemeClr val="accent1"/>
                  </a:gs>
                  <a:gs pos="100000">
                    <a:schemeClr val="accent1">
                      <a:lumMod val="60000"/>
                      <a:lumOff val="40000"/>
                    </a:schemeClr>
                  </a:gs>
                </a:gsLst>
                <a:lin ang="10800000" scaled="1"/>
                <a:tileRect/>
              </a:gradFill>
              <a:ln>
                <a:noFill/>
              </a:ln>
              <a:effectLst/>
            </c:spPr>
            <c:extLst>
              <c:ext xmlns:c16="http://schemas.microsoft.com/office/drawing/2014/chart" uri="{C3380CC4-5D6E-409C-BE32-E72D297353CC}">
                <c16:uniqueId val="{00000001-DC1B-4231-A7F3-42652F84D9C6}"/>
              </c:ext>
            </c:extLst>
          </c:dPt>
          <c:cat>
            <c:strRef>
              <c:f>Sheet1!$A$2</c:f>
              <c:strCache>
                <c:ptCount val="1"/>
                <c:pt idx="0">
                  <c:v>类别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2-DC1B-4231-A7F3-42652F84D9C6}"/>
            </c:ext>
          </c:extLst>
        </c:ser>
        <c:ser>
          <c:idx val="1"/>
          <c:order val="1"/>
          <c:tx>
            <c:strRef>
              <c:f>Sheet1!$C$1</c:f>
              <c:strCache>
                <c:ptCount val="1"/>
                <c:pt idx="0">
                  <c:v>系列 2</c:v>
                </c:pt>
              </c:strCache>
            </c:strRef>
          </c:tx>
          <c:spPr>
            <a:solidFill>
              <a:schemeClr val="accent4">
                <a:lumMod val="90000"/>
                <a:lumOff val="10000"/>
              </a:schemeClr>
            </a:solidFill>
            <a:ln>
              <a:noFill/>
            </a:ln>
            <a:effectLst/>
          </c:spPr>
          <c:invertIfNegative val="0"/>
          <c:dPt>
            <c:idx val="0"/>
            <c:invertIfNegative val="0"/>
            <c:bubble3D val="0"/>
            <c:spPr>
              <a:solidFill>
                <a:schemeClr val="accent4">
                  <a:lumMod val="75000"/>
                  <a:lumOff val="25000"/>
                </a:schemeClr>
              </a:solidFill>
              <a:ln>
                <a:noFill/>
              </a:ln>
              <a:effectLst/>
            </c:spPr>
            <c:extLst>
              <c:ext xmlns:c16="http://schemas.microsoft.com/office/drawing/2014/chart" uri="{C3380CC4-5D6E-409C-BE32-E72D297353CC}">
                <c16:uniqueId val="{00000004-DC1B-4231-A7F3-42652F84D9C6}"/>
              </c:ext>
            </c:extLst>
          </c:dPt>
          <c:cat>
            <c:strRef>
              <c:f>Sheet1!$A$2</c:f>
              <c:strCache>
                <c:ptCount val="1"/>
                <c:pt idx="0">
                  <c:v>类别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5-DC1B-4231-A7F3-42652F84D9C6}"/>
            </c:ext>
          </c:extLst>
        </c:ser>
        <c:dLbls>
          <c:showLegendKey val="0"/>
          <c:showVal val="0"/>
          <c:showCatName val="0"/>
          <c:showSerName val="0"/>
          <c:showPercent val="0"/>
          <c:showBubbleSize val="0"/>
        </c:dLbls>
        <c:gapWidth val="150"/>
        <c:overlap val="100"/>
        <c:axId val="423713024"/>
        <c:axId val="423718912"/>
      </c:barChart>
      <c:catAx>
        <c:axId val="423713024"/>
        <c:scaling>
          <c:orientation val="minMax"/>
        </c:scaling>
        <c:delete val="1"/>
        <c:axPos val="l"/>
        <c:numFmt formatCode="General" sourceLinked="1"/>
        <c:majorTickMark val="none"/>
        <c:minorTickMark val="none"/>
        <c:tickLblPos val="nextTo"/>
        <c:crossAx val="423718912"/>
        <c:crosses val="autoZero"/>
        <c:auto val="1"/>
        <c:lblAlgn val="ctr"/>
        <c:lblOffset val="100"/>
        <c:noMultiLvlLbl val="0"/>
      </c:catAx>
      <c:valAx>
        <c:axId val="423718912"/>
        <c:scaling>
          <c:orientation val="minMax"/>
        </c:scaling>
        <c:delete val="1"/>
        <c:axPos val="b"/>
        <c:numFmt formatCode="0%" sourceLinked="1"/>
        <c:majorTickMark val="none"/>
        <c:minorTickMark val="none"/>
        <c:tickLblPos val="nextTo"/>
        <c:crossAx val="423713024"/>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Arial"/>
          <a:ea typeface="微软雅黑"/>
          <a:sym typeface="Aria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黑体" panose="02010609060101010101" charset="-122"/>
              <a:ea typeface="黑体" panose="02010609060101010101" charset="-122"/>
              <a:cs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黑体" panose="02010609060101010101" charset="-122"/>
                <a:cs typeface="微软雅黑" panose="020B0503020204020204" charset="-122"/>
              </a:rPr>
              <a:t>2023/9/20</a:t>
            </a:fld>
            <a:endParaRPr lang="zh-CN" altLang="en-US">
              <a:latin typeface="黑体" panose="02010609060101010101" charset="-122"/>
              <a:cs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黑体" panose="02010609060101010101" charset="-122"/>
              <a:ea typeface="黑体" panose="02010609060101010101" charset="-122"/>
              <a:cs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黑体" panose="02010609060101010101" charset="-122"/>
                <a:cs typeface="微软雅黑" panose="020B0503020204020204" charset="-122"/>
              </a:rPr>
              <a:t>‹#›</a:t>
            </a:fld>
            <a:endParaRPr lang="zh-CN" altLang="en-US">
              <a:latin typeface="黑体" panose="02010609060101010101" charset="-122"/>
              <a:cs typeface="微软雅黑" panose="020B0503020204020204" charset="-122"/>
            </a:endParaRPr>
          </a:p>
        </p:txBody>
      </p:sp>
    </p:spTree>
    <p:extLst>
      <p:ext uri="{BB962C8B-B14F-4D97-AF65-F5344CB8AC3E}">
        <p14:creationId xmlns:p14="http://schemas.microsoft.com/office/powerpoint/2010/main" val="3473145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黑体" panose="02010609060101010101" charset="-122"/>
                <a:ea typeface="黑体" panose="02010609060101010101" charset="-122"/>
                <a:cs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黑体" panose="02010609060101010101" charset="-122"/>
                <a:ea typeface="黑体" panose="02010609060101010101" charset="-122"/>
                <a:cs typeface="微软雅黑" panose="020B0503020204020204" charset="-122"/>
              </a:defRPr>
            </a:lvl1pPr>
          </a:lstStyle>
          <a:p>
            <a:fld id="{D2A48B96-639E-45A3-A0BA-2464DFDB1FAA}" type="datetimeFigureOut">
              <a:rPr lang="zh-CN" altLang="en-US" smtClean="0"/>
              <a:t>2023/9/20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黑体" panose="02010609060101010101" charset="-122"/>
                <a:ea typeface="黑体" panose="02010609060101010101" charset="-122"/>
                <a:cs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黑体" panose="02010609060101010101" charset="-122"/>
                <a:ea typeface="黑体" panose="02010609060101010101" charset="-122"/>
                <a:cs typeface="微软雅黑" panose="020B0503020204020204" charset="-122"/>
              </a:defRPr>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93854080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黑体" panose="02010609060101010101" charset="-122"/>
        <a:ea typeface="黑体" panose="02010609060101010101" charset="-122"/>
        <a:cs typeface="微软雅黑" panose="020B0503020204020204" charset="-122"/>
      </a:defRPr>
    </a:lvl1pPr>
    <a:lvl2pPr marL="457200" algn="l" defTabSz="914400" rtl="0" eaLnBrk="1" latinLnBrk="0" hangingPunct="1">
      <a:defRPr sz="1200" kern="1200">
        <a:solidFill>
          <a:schemeClr val="tx1"/>
        </a:solidFill>
        <a:latin typeface="黑体" panose="02010609060101010101" charset="-122"/>
        <a:ea typeface="黑体" panose="02010609060101010101" charset="-122"/>
        <a:cs typeface="微软雅黑" panose="020B0503020204020204" charset="-122"/>
      </a:defRPr>
    </a:lvl2pPr>
    <a:lvl3pPr marL="914400" algn="l" defTabSz="914400" rtl="0" eaLnBrk="1" latinLnBrk="0" hangingPunct="1">
      <a:defRPr sz="1200" kern="1200">
        <a:solidFill>
          <a:schemeClr val="tx1"/>
        </a:solidFill>
        <a:latin typeface="黑体" panose="02010609060101010101" charset="-122"/>
        <a:ea typeface="黑体" panose="02010609060101010101" charset="-122"/>
        <a:cs typeface="微软雅黑" panose="020B0503020204020204" charset="-122"/>
      </a:defRPr>
    </a:lvl3pPr>
    <a:lvl4pPr marL="1371600" algn="l" defTabSz="914400" rtl="0" eaLnBrk="1" latinLnBrk="0" hangingPunct="1">
      <a:defRPr sz="1200" kern="1200">
        <a:solidFill>
          <a:schemeClr val="tx1"/>
        </a:solidFill>
        <a:latin typeface="黑体" panose="02010609060101010101" charset="-122"/>
        <a:ea typeface="黑体" panose="02010609060101010101" charset="-122"/>
        <a:cs typeface="微软雅黑" panose="020B0503020204020204" charset="-122"/>
      </a:defRPr>
    </a:lvl4pPr>
    <a:lvl5pPr marL="1828800" algn="l" defTabSz="914400" rtl="0" eaLnBrk="1" latinLnBrk="0" hangingPunct="1">
      <a:defRPr sz="1200" kern="1200">
        <a:solidFill>
          <a:schemeClr val="tx1"/>
        </a:solidFill>
        <a:latin typeface="黑体" panose="02010609060101010101" charset="-122"/>
        <a:ea typeface="黑体" panose="02010609060101010101" charset="-122"/>
        <a:cs typeface="微软雅黑" panose="020B050302020402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9289197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41934307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8448375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4207175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1402567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4807957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9103589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9411747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8619863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454789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0186619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42132121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40557186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1536925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7605975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3106445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647324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567584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448794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5680413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500807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41861128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5007791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94873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4518578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3373057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3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2231785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3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4336360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3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2788648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3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9661754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3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2518224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3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848824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3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6286675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3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2538338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3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3088103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4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5385886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4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8598901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4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3951220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2023/9/20</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4251432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2023/9/20</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1912999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97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5105076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3154333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8791924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2023/9/20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4886709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微软雅黑" panose="020B0503020204020204" charset="-122"/>
              </a:defRPr>
            </a:lvl1pPr>
          </a:lstStyle>
          <a:p>
            <a:fld id="{297C79FE-DCC0-4620-A566-16CA7A0CE41F}" type="datetimeFigureOut">
              <a:rPr lang="zh-CN" altLang="en-US" smtClean="0"/>
              <a:t>2023/9/20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微软雅黑" panose="020B050302020402020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微软雅黑" panose="020B0503020204020204" charset="-122"/>
              </a:defRPr>
            </a:lvl1pPr>
          </a:lstStyle>
          <a:p>
            <a:fld id="{515A922F-1294-4387-9CB3-FCC8465D972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 id="2147483685" r:id="rId31"/>
    <p:sldLayoutId id="2147483686" r:id="rId32"/>
    <p:sldLayoutId id="2147483687" r:id="rId33"/>
    <p:sldLayoutId id="2147483688" r:id="rId34"/>
    <p:sldLayoutId id="2147483689" r:id="rId35"/>
    <p:sldLayoutId id="2147483690" r:id="rId36"/>
    <p:sldLayoutId id="2147483691" r:id="rId37"/>
    <p:sldLayoutId id="2147483692" r:id="rId38"/>
    <p:sldLayoutId id="2147483693" r:id="rId39"/>
    <p:sldLayoutId id="2147483694" r:id="rId40"/>
    <p:sldLayoutId id="2147483695" r:id="rId41"/>
    <p:sldLayoutId id="2147483696" r:id="rId42"/>
    <p:sldLayoutId id="2147483697" r:id="rId43"/>
    <p:sldLayoutId id="2147483698" r:id="rId44"/>
    <p:sldLayoutId id="2147483699" r:id="rId45"/>
    <p:sldLayoutId id="2147483700" r:id="rId46"/>
    <p:sldLayoutId id="2147483701" r:id="rId47"/>
    <p:sldLayoutId id="2147483654" r:id="rId48"/>
    <p:sldLayoutId id="2147483655" r:id="rId49"/>
    <p:sldLayoutId id="2147483656" r:id="rId50"/>
    <p:sldLayoutId id="2147483657" r:id="rId51"/>
    <p:sldLayoutId id="2147483658" r:id="rId52"/>
    <p:sldLayoutId id="2147483659" r:id="rId53"/>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思源宋体 Heavy" panose="02020900000000000000" charset="-122"/>
          <a:ea typeface="+mj-ea"/>
          <a:cs typeface="微软雅黑" panose="020B0503020204020204"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微软雅黑" panose="020B0503020204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微软雅黑" panose="020B0503020204020204"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微软雅黑" panose="020B0503020204020204"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微软雅黑" panose="020B0503020204020204"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49804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zhihu.com/search?q=%E4%BA%91%E6%95%B0%E6%8D%AE%E5%BA%93&amp;search_source=Entity&amp;hybrid_search_source=Entity&amp;hybrid_search_extra=%7B%22sourceType%22%3A%22answer%22%2C%22sourceId%22%3A2572475363%7D"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zhihu.com/search?q=%E5%8E%BB%E4%B8%AD%E5%BF%83%E5%8C%96&amp;search_source=Entity&amp;hybrid_search_source=Entity&amp;hybrid_search_extra=%7B%22sourceType%22%3A%22answer%22%2C%22sourceId%22%3A2572475363%7D"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hyperlink" Target="https://www.zhihu.com/search?q=%E9%87%91%E8%9E%8D%E6%9C%BA%E6%9E%84&amp;search_source=Entity&amp;hybrid_search_source=Entity&amp;hybrid_search_extra=%7B%22sourceType%22%3A%22answer%22%2C%22sourceId%22%3A2572475363%7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hyperlink" Target="https://www.zhihu.com/search?q=%E5%9B%BA%E6%80%81%E7%A1%AC%E7%9B%98&amp;search_source=Entity&amp;hybrid_search_source=Entity&amp;hybrid_search_extra=%7B%22sourceType%22%3A%22answer%22%2C%22sourceId%22%3A2572475363%7D" TargetMode="External"/><Relationship Id="rId2" Type="http://schemas.openxmlformats.org/officeDocument/2006/relationships/hyperlink" Target="https://www.zhihu.com/search?q=%E6%8A%80%E6%9C%AF%E8%BF%9B%E6%AD%A5&amp;search_source=Entity&amp;hybrid_search_source=Entity&amp;hybrid_search_extra=%7B%22sourceType%22%3A%22answer%22%2C%22sourceId%22%3A2572475363%7D"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zhihu.com/search?q=%E6%95%B0%E6%8D%AE%E5%BA%93%E5%BC%95%E6%93%8E&amp;search_source=Entity&amp;hybrid_search_source=Entity&amp;hybrid_search_extra=%7B%22sourceType%22%3A%22answer%22%2C%22sourceId%22%3A2572475363%7D"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zhihu.com/search?q=%E6%95%B0%E6%8D%AE%E5%8E%8B%E7%BC%A9&amp;search_source=Entity&amp;hybrid_search_source=Entity&amp;hybrid_search_extra=%7B%22sourceType%22%3A%22answer%22%2C%22sourceId%22%3A2572475363%7D" TargetMode="External"/><Relationship Id="rId7" Type="http://schemas.openxmlformats.org/officeDocument/2006/relationships/image" Target="../media/image6.png"/><Relationship Id="rId2" Type="http://schemas.openxmlformats.org/officeDocument/2006/relationships/hyperlink" Target="https://www.zhihu.com/search?q=%E5%B9%B6%E5%8F%91%E6%8E%A7%E5%88%B6&amp;search_source=Entity&amp;hybrid_search_source=Entity&amp;hybrid_search_extra=%7B%22sourceType%22%3A%22answer%22%2C%22sourceId%22%3A2572475363%7D"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zhihu.com/search?q=%E6%9E%B6%E6%9E%84%E8%AE%BE%E8%AE%A1&amp;search_source=Entity&amp;hybrid_search_source=Entity&amp;hybrid_search_extra=%7B%22sourceType%22%3A%22answer%22%2C%22sourceId%22%3A2572475363%7D" TargetMode="External"/><Relationship Id="rId4" Type="http://schemas.openxmlformats.org/officeDocument/2006/relationships/hyperlink" Target="https://www.zhihu.com/search?q=%E7%BD%91%E7%BB%9C%E4%BC%A0%E8%BE%93&amp;search_source=Entity&amp;hybrid_search_source=Entity&amp;hybrid_search_extra=%7B%22sourceType%22%3A%22answer%22%2C%22sourceId%22%3A2572475363%7D"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zhihu.com/search?q=%E5%A4%A7%E8%A1%A8%E5%85%B3%E8%81%94&amp;search_source=Entity&amp;hybrid_search_source=Entity&amp;hybrid_search_extra=%7B%22sourceType%22%3A%22answer%22%2C%22sourceId%22%3A2572475363%7D" TargetMode="External"/><Relationship Id="rId7" Type="http://schemas.openxmlformats.org/officeDocument/2006/relationships/chart" Target="../charts/chart2.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hyperlink" Target="https://www.zhihu.com/search?q=%E5%AD%98%E5%82%A8%E5%BC%95%E6%93%8E&amp;search_source=Entity&amp;hybrid_search_source=Entity&amp;hybrid_search_extra=%7B%22sourceType%22%3A%22answer%22%2C%22sourceId%22%3A2572475363%7D" TargetMode="External"/><Relationship Id="rId4" Type="http://schemas.openxmlformats.org/officeDocument/2006/relationships/hyperlink" Target="https://www.zhihu.com/search?q=%E9%9D%9E%E6%98%93%E5%A4%B1%E6%80%A7%E5%86%85%E5%AD%98&amp;search_source=Entity&amp;hybrid_search_source=Entity&amp;hybrid_search_extra=%7B%22sourceType%22%3A%22answer%22%2C%22sourceId%22%3A2572475363%7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VCG41N1309252045" descr="图片包含 背景图案&#10;&#10;描述已自动生成"/>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4434"/>
            <a:ext cx="12192000" cy="6858000"/>
          </a:xfrm>
          <a:prstGeom prst="rect">
            <a:avLst/>
          </a:prstGeom>
        </p:spPr>
      </p:pic>
      <p:sp>
        <p:nvSpPr>
          <p:cNvPr id="31" name="文本框 30"/>
          <p:cNvSpPr txBox="1"/>
          <p:nvPr/>
        </p:nvSpPr>
        <p:spPr>
          <a:xfrm>
            <a:off x="889778" y="2239705"/>
            <a:ext cx="5032147" cy="923330"/>
          </a:xfrm>
          <a:prstGeom prst="rect">
            <a:avLst/>
          </a:prstGeom>
          <a:noFill/>
        </p:spPr>
        <p:txBody>
          <a:bodyPr vert="horz" wrap="none" rtlCol="0">
            <a:spAutoFit/>
          </a:bodyPr>
          <a:lstStyle>
            <a:defPPr>
              <a:defRPr lang="zh-CN"/>
            </a:defPPr>
            <a:lvl1pPr>
              <a:defRPr sz="6600">
                <a:solidFill>
                  <a:srgbClr val="99CC00"/>
                </a:solidFill>
                <a:latin typeface="+mj-ea"/>
                <a:ea typeface="+mj-ea"/>
              </a:defRPr>
            </a:lvl1pPr>
          </a:lstStyle>
          <a:p>
            <a:r>
              <a:rPr lang="zh-CN" altLang="en-US" sz="5400" dirty="0">
                <a:solidFill>
                  <a:schemeClr val="bg1"/>
                </a:solidFill>
                <a:latin typeface="字魂35号-经典雅黑" pitchFamily="2" charset="-122"/>
                <a:ea typeface="字魂35号-经典雅黑" pitchFamily="2" charset="-122"/>
                <a:cs typeface="微软雅黑" panose="020B0503020204020204" charset="-122"/>
                <a:sym typeface="Arial"/>
              </a:rPr>
              <a:t>数据库未来趋势</a:t>
            </a:r>
            <a:endParaRPr lang="en-US" altLang="zh-CN" sz="5400" dirty="0">
              <a:solidFill>
                <a:schemeClr val="bg1"/>
              </a:solidFill>
              <a:latin typeface="字魂35号-经典雅黑" pitchFamily="2" charset="-122"/>
              <a:ea typeface="字魂35号-经典雅黑" pitchFamily="2" charset="-122"/>
              <a:cs typeface="微软雅黑" panose="020B0503020204020204" charset="-122"/>
              <a:sym typeface="Arial"/>
            </a:endParaRPr>
          </a:p>
        </p:txBody>
      </p:sp>
      <p:sp>
        <p:nvSpPr>
          <p:cNvPr id="32" name="文本框 31"/>
          <p:cNvSpPr txBox="1"/>
          <p:nvPr/>
        </p:nvSpPr>
        <p:spPr>
          <a:xfrm>
            <a:off x="874215" y="1471024"/>
            <a:ext cx="5370468" cy="706755"/>
          </a:xfrm>
          <a:prstGeom prst="rect">
            <a:avLst/>
          </a:prstGeom>
          <a:noFill/>
        </p:spPr>
        <p:txBody>
          <a:bodyPr wrap="square">
            <a:spAutoFit/>
          </a:bodyPr>
          <a:lstStyle>
            <a:defPPr>
              <a:defRPr lang="zh-CN"/>
            </a:defPPr>
            <a:lvl1pPr>
              <a:defRPr sz="5400">
                <a:solidFill>
                  <a:srgbClr val="FF0029"/>
                </a:solidFill>
                <a:latin typeface="+mj-lt"/>
              </a:defRPr>
            </a:lvl1pPr>
          </a:lstStyle>
          <a:p>
            <a:r>
              <a:rPr lang="en-US" altLang="zh-CN" sz="4000" b="1" dirty="0">
                <a:solidFill>
                  <a:schemeClr val="bg1"/>
                </a:solidFill>
                <a:latin typeface="Arial"/>
                <a:ea typeface="微软雅黑"/>
                <a:cs typeface="微软雅黑" panose="020B0503020204020204" charset="-122"/>
                <a:sym typeface="Arial"/>
              </a:rPr>
              <a:t>Conference</a:t>
            </a:r>
          </a:p>
        </p:txBody>
      </p:sp>
      <p:sp>
        <p:nvSpPr>
          <p:cNvPr id="36" name="文本框 15"/>
          <p:cNvSpPr txBox="1"/>
          <p:nvPr>
            <p:custDataLst>
              <p:tags r:id="rId1"/>
            </p:custDataLst>
          </p:nvPr>
        </p:nvSpPr>
        <p:spPr>
          <a:xfrm>
            <a:off x="1095721" y="3620457"/>
            <a:ext cx="4620260" cy="1023357"/>
          </a:xfrm>
          <a:prstGeom prst="rect">
            <a:avLst/>
          </a:prstGeom>
          <a:noFill/>
        </p:spPr>
        <p:txBody>
          <a:bodyPr vert="horz" wrap="square">
            <a:spAutoFit/>
          </a:bodyPr>
          <a:lstStyle/>
          <a:p>
            <a:pPr>
              <a:lnSpc>
                <a:spcPct val="150000"/>
              </a:lnSpc>
            </a:pPr>
            <a:r>
              <a:rPr lang="en-US" altLang="zh-CN" sz="1400" dirty="0">
                <a:solidFill>
                  <a:schemeClr val="bg1"/>
                </a:solidFill>
                <a:latin typeface="Arial"/>
                <a:ea typeface="微软雅黑"/>
                <a:cs typeface="微软雅黑" panose="020B0503020204020204" charset="-122"/>
                <a:sym typeface="Arial"/>
              </a:rPr>
              <a:t>    </a:t>
            </a:r>
            <a:r>
              <a:rPr lang="zh-CN" altLang="en-US" sz="1400" dirty="0">
                <a:solidFill>
                  <a:schemeClr val="bg1"/>
                </a:solidFill>
                <a:latin typeface="Arial"/>
                <a:ea typeface="微软雅黑"/>
                <a:cs typeface="微软雅黑" panose="020B0503020204020204" charset="-122"/>
                <a:sym typeface="Arial"/>
              </a:rPr>
              <a:t>整体呈现：模型拓展、架构解耦的方向演进，与云计算、人工智能、区块链、隐私计算、新型硬件等技术呈现取长补短、不断融合的发展态势。</a:t>
            </a:r>
          </a:p>
        </p:txBody>
      </p:sp>
      <p:cxnSp>
        <p:nvCxnSpPr>
          <p:cNvPr id="38" name="直接连接符 37"/>
          <p:cNvCxnSpPr/>
          <p:nvPr/>
        </p:nvCxnSpPr>
        <p:spPr>
          <a:xfrm>
            <a:off x="1070516" y="3389971"/>
            <a:ext cx="0" cy="5575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900537" y="6262807"/>
            <a:ext cx="2642034" cy="252730"/>
          </a:xfrm>
          <a:prstGeom prst="rect">
            <a:avLst/>
          </a:prstGeom>
          <a:noFill/>
        </p:spPr>
        <p:txBody>
          <a:bodyPr wrap="square">
            <a:spAutoFit/>
          </a:bodyPr>
          <a:lstStyle>
            <a:defPPr>
              <a:defRPr lang="zh-CN"/>
            </a:defPPr>
            <a:lvl1pPr>
              <a:defRPr sz="1100">
                <a:solidFill>
                  <a:schemeClr val="tx2">
                    <a:lumMod val="40000"/>
                    <a:lumOff val="60000"/>
                  </a:schemeClr>
                </a:solidFill>
                <a:latin typeface="+mj-lt"/>
              </a:defRPr>
            </a:lvl1pPr>
          </a:lstStyle>
          <a:p>
            <a:endParaRPr lang="zh-CN" altLang="en-US" sz="1050" dirty="0">
              <a:solidFill>
                <a:schemeClr val="bg1"/>
              </a:solidFill>
              <a:latin typeface="Arial"/>
              <a:ea typeface="微软雅黑"/>
              <a:cs typeface="微软雅黑" panose="020B0503020204020204" charset="-122"/>
              <a:sym typeface="Arial"/>
            </a:endParaRPr>
          </a:p>
        </p:txBody>
      </p:sp>
      <p:grpSp>
        <p:nvGrpSpPr>
          <p:cNvPr id="2" name="组合 1">
            <a:extLst>
              <a:ext uri="{FF2B5EF4-FFF2-40B4-BE49-F238E27FC236}">
                <a16:creationId xmlns:a16="http://schemas.microsoft.com/office/drawing/2014/main" id="{8E7C9362-A8D7-F4AB-7CAE-A5D8BFD23EB4}"/>
              </a:ext>
            </a:extLst>
          </p:cNvPr>
          <p:cNvGrpSpPr/>
          <p:nvPr/>
        </p:nvGrpSpPr>
        <p:grpSpPr>
          <a:xfrm>
            <a:off x="1095721" y="5149270"/>
            <a:ext cx="2833051" cy="584419"/>
            <a:chOff x="970154" y="4337824"/>
            <a:chExt cx="2341757" cy="613421"/>
          </a:xfrm>
        </p:grpSpPr>
        <p:sp>
          <p:nvSpPr>
            <p:cNvPr id="41" name="矩形: 圆角 40"/>
            <p:cNvSpPr/>
            <p:nvPr/>
          </p:nvSpPr>
          <p:spPr>
            <a:xfrm>
              <a:off x="970154" y="4337824"/>
              <a:ext cx="2341757" cy="479502"/>
            </a:xfrm>
            <a:prstGeom prst="roundRect">
              <a:avLst>
                <a:gd name="adj" fmla="val 50000"/>
              </a:avLst>
            </a:prstGeom>
            <a:gradFill flip="none" rotWithShape="1">
              <a:gsLst>
                <a:gs pos="0">
                  <a:schemeClr val="bg1"/>
                </a:gs>
                <a:gs pos="100000">
                  <a:schemeClr val="accent3"/>
                </a:gs>
              </a:gsLst>
              <a:lin ang="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sp>
          <p:nvSpPr>
            <p:cNvPr id="44" name="椭圆 43"/>
            <p:cNvSpPr/>
            <p:nvPr/>
          </p:nvSpPr>
          <p:spPr>
            <a:xfrm>
              <a:off x="1025913" y="4382429"/>
              <a:ext cx="401444" cy="401444"/>
            </a:xfrm>
            <a:prstGeom prst="ellips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cxnSp>
          <p:nvCxnSpPr>
            <p:cNvPr id="46" name="直接箭头连接符 45"/>
            <p:cNvCxnSpPr/>
            <p:nvPr/>
          </p:nvCxnSpPr>
          <p:spPr>
            <a:xfrm>
              <a:off x="1126273" y="4571999"/>
              <a:ext cx="18957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1375976" y="4428025"/>
              <a:ext cx="1930857" cy="523220"/>
            </a:xfrm>
            <a:prstGeom prst="rect">
              <a:avLst/>
            </a:prstGeom>
            <a:noFill/>
          </p:spPr>
          <p:txBody>
            <a:bodyPr vert="horz" wrap="square" rtlCol="0">
              <a:spAutoFit/>
            </a:bodyPr>
            <a:lstStyle>
              <a:defPPr>
                <a:defRPr lang="zh-CN"/>
              </a:defPPr>
              <a:lvl1pPr>
                <a:defRPr sz="1200">
                  <a:solidFill>
                    <a:srgbClr val="A0DD6D"/>
                  </a:solidFill>
                  <a:latin typeface="+mj-ea"/>
                  <a:ea typeface="+mj-ea"/>
                </a:defRPr>
              </a:lvl1pPr>
            </a:lstStyle>
            <a:p>
              <a:pPr algn="ctr"/>
              <a:r>
                <a:rPr lang="zh-CN" altLang="en-US" sz="1400" dirty="0">
                  <a:solidFill>
                    <a:srgbClr val="990099"/>
                  </a:solidFill>
                  <a:latin typeface="Arial"/>
                  <a:ea typeface="微软雅黑"/>
                  <a:cs typeface="微软雅黑" panose="020B0503020204020204" charset="-122"/>
                  <a:sym typeface="Arial"/>
                </a:rPr>
                <a:t>汇报人：智能</a:t>
              </a:r>
              <a:r>
                <a:rPr lang="en-US" altLang="zh-CN" sz="1400" dirty="0">
                  <a:solidFill>
                    <a:srgbClr val="990099"/>
                  </a:solidFill>
                  <a:latin typeface="Arial"/>
                  <a:ea typeface="微软雅黑"/>
                  <a:cs typeface="微软雅黑" panose="020B0503020204020204" charset="-122"/>
                  <a:sym typeface="Arial"/>
                </a:rPr>
                <a:t>223 </a:t>
              </a:r>
              <a:r>
                <a:rPr lang="zh-CN" altLang="en-US" sz="1400" dirty="0">
                  <a:solidFill>
                    <a:srgbClr val="990099"/>
                  </a:solidFill>
                  <a:latin typeface="Arial"/>
                  <a:ea typeface="微软雅黑"/>
                  <a:cs typeface="微软雅黑" panose="020B0503020204020204" charset="-122"/>
                  <a:sym typeface="Arial"/>
                </a:rPr>
                <a:t>第一组</a:t>
              </a:r>
              <a:endParaRPr lang="en-US" altLang="zh-CN" sz="1400" dirty="0">
                <a:solidFill>
                  <a:srgbClr val="990099"/>
                </a:solidFill>
                <a:latin typeface="Arial"/>
                <a:ea typeface="微软雅黑"/>
                <a:cs typeface="微软雅黑" panose="020B0503020204020204" charset="-122"/>
                <a:sym typeface="Arial"/>
              </a:endParaRPr>
            </a:p>
          </p:txBody>
        </p:sp>
      </p:grpSp>
      <p:sp>
        <p:nvSpPr>
          <p:cNvPr id="58" name="文本框 57"/>
          <p:cNvSpPr txBox="1"/>
          <p:nvPr/>
        </p:nvSpPr>
        <p:spPr>
          <a:xfrm>
            <a:off x="923306" y="5831920"/>
            <a:ext cx="2642033" cy="430887"/>
          </a:xfrm>
          <a:prstGeom prst="rect">
            <a:avLst/>
          </a:prstGeom>
          <a:noFill/>
        </p:spPr>
        <p:txBody>
          <a:bodyPr wrap="square">
            <a:spAutoFit/>
          </a:bodyPr>
          <a:lstStyle/>
          <a:p>
            <a:r>
              <a:rPr lang="en-US" altLang="zh-CN" sz="1100" dirty="0">
                <a:solidFill>
                  <a:schemeClr val="bg1"/>
                </a:solidFill>
                <a:latin typeface="Arial"/>
                <a:ea typeface="微软雅黑"/>
                <a:cs typeface="微软雅黑" panose="020B0503020204020204" charset="-122"/>
                <a:sym typeface="Arial"/>
              </a:rPr>
              <a:t>Introduction to the Development Trends of Database Technology</a:t>
            </a:r>
            <a:endParaRPr lang="zh-CN" altLang="en-US" sz="1100" dirty="0">
              <a:solidFill>
                <a:schemeClr val="bg1"/>
              </a:solidFill>
              <a:latin typeface="Arial"/>
              <a:ea typeface="微软雅黑"/>
              <a:cs typeface="微软雅黑" panose="020B0503020204020204" charset="-122"/>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VCG41N1309252045" descr="图片包含 背景图案&#10;&#10;描述已自动生成"/>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31" name="文本框 30"/>
          <p:cNvSpPr txBox="1"/>
          <p:nvPr/>
        </p:nvSpPr>
        <p:spPr>
          <a:xfrm>
            <a:off x="8906289" y="3626896"/>
            <a:ext cx="2262159" cy="923330"/>
          </a:xfrm>
          <a:prstGeom prst="rect">
            <a:avLst/>
          </a:prstGeom>
          <a:noFill/>
        </p:spPr>
        <p:txBody>
          <a:bodyPr vert="horz" wrap="none" rtlCol="0">
            <a:spAutoFit/>
          </a:bodyPr>
          <a:lstStyle>
            <a:defPPr>
              <a:defRPr lang="zh-CN"/>
            </a:defPPr>
            <a:lvl1pPr algn="r">
              <a:defRPr sz="5400">
                <a:solidFill>
                  <a:schemeClr val="bg1"/>
                </a:solidFill>
                <a:latin typeface="字魂35号-经典雅黑" pitchFamily="2" charset="-122"/>
                <a:ea typeface="字魂35号-经典雅黑" pitchFamily="2" charset="-122"/>
                <a:cs typeface="微软雅黑" panose="020B050302020402020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srgbClr val="FFFFFF"/>
                </a:solidFill>
                <a:effectLst/>
                <a:uLnTx/>
                <a:uFillTx/>
                <a:ea typeface="字魂35号-经典雅黑" pitchFamily="2" charset="-122"/>
                <a:sym typeface="Arial"/>
              </a:rPr>
              <a:t>趋势三</a:t>
            </a:r>
          </a:p>
        </p:txBody>
      </p:sp>
      <p:sp>
        <p:nvSpPr>
          <p:cNvPr id="32" name="文本框 31"/>
          <p:cNvSpPr txBox="1"/>
          <p:nvPr/>
        </p:nvSpPr>
        <p:spPr>
          <a:xfrm>
            <a:off x="5797980" y="1373543"/>
            <a:ext cx="5370468" cy="2215991"/>
          </a:xfrm>
          <a:prstGeom prst="rect">
            <a:avLst/>
          </a:prstGeom>
          <a:noFill/>
        </p:spPr>
        <p:txBody>
          <a:bodyPr wrap="square">
            <a:spAutoFit/>
          </a:bodyPr>
          <a:lstStyle>
            <a:defPPr>
              <a:defRPr lang="zh-CN"/>
            </a:defPPr>
            <a:lvl1pPr>
              <a:defRPr sz="5400">
                <a:solidFill>
                  <a:srgbClr val="FF0029"/>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03.</a:t>
            </a:r>
            <a:endParaRPr kumimoji="0" lang="zh-CN" altLang="en-US" sz="138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sp>
        <p:nvSpPr>
          <p:cNvPr id="36" name="文本框 15"/>
          <p:cNvSpPr txBox="1"/>
          <p:nvPr>
            <p:custDataLst>
              <p:tags r:id="rId1"/>
            </p:custDataLst>
          </p:nvPr>
        </p:nvSpPr>
        <p:spPr>
          <a:xfrm>
            <a:off x="6917002" y="4607025"/>
            <a:ext cx="3925425" cy="700192"/>
          </a:xfrm>
          <a:prstGeom prst="rect">
            <a:avLst/>
          </a:prstGeom>
          <a:noFill/>
        </p:spPr>
        <p:txBody>
          <a:bodyPr vert="horz"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利用隐私计算技术助力安全力提升，区块链数据库辅助数据存证溯源，提升数据可信与安全</a:t>
            </a:r>
          </a:p>
        </p:txBody>
      </p:sp>
      <p:cxnSp>
        <p:nvCxnSpPr>
          <p:cNvPr id="38" name="直接连接符 37"/>
          <p:cNvCxnSpPr/>
          <p:nvPr/>
        </p:nvCxnSpPr>
        <p:spPr>
          <a:xfrm>
            <a:off x="10975776" y="4747927"/>
            <a:ext cx="0" cy="4692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2258624" y="6393612"/>
            <a:ext cx="55672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932279" y="6255113"/>
            <a:ext cx="995855" cy="276999"/>
          </a:xfrm>
          <a:prstGeom prst="rect">
            <a:avLst/>
          </a:prstGeom>
          <a:noFill/>
        </p:spPr>
        <p:txBody>
          <a:bodyPr wrap="square">
            <a:spAutoFit/>
          </a:bodyPr>
          <a:lstStyle>
            <a:defPPr>
              <a:defRPr lang="zh-CN"/>
            </a:defPPr>
            <a:lvl1pPr algn="r">
              <a:defRPr sz="1400">
                <a:solidFill>
                  <a:schemeClr val="bg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90099"/>
                </a:solidFill>
                <a:effectLst/>
                <a:uLnTx/>
                <a:uFillTx/>
                <a:latin typeface="Arial"/>
                <a:ea typeface="微软雅黑"/>
                <a:cs typeface="微软雅黑" panose="020B0503020204020204" charset="-122"/>
                <a:sym typeface="Arial"/>
              </a:rPr>
              <a:t>01</a:t>
            </a:r>
            <a:endParaRPr kumimoji="0" lang="zh-CN" altLang="en-US" sz="1200" b="0" i="0" u="none" strike="noStrike" kern="1200" cap="none" spc="0" normalizeH="0" baseline="0" noProof="0" dirty="0">
              <a:ln>
                <a:noFill/>
              </a:ln>
              <a:solidFill>
                <a:srgbClr val="990099"/>
              </a:solidFill>
              <a:effectLst/>
              <a:uLnTx/>
              <a:uFillTx/>
              <a:latin typeface="Arial"/>
              <a:ea typeface="微软雅黑"/>
              <a:cs typeface="微软雅黑" panose="020B0503020204020204" charset="-122"/>
              <a:sym typeface="Arial"/>
            </a:endParaRPr>
          </a:p>
        </p:txBody>
      </p:sp>
      <p:sp>
        <p:nvSpPr>
          <p:cNvPr id="12" name="文本框 11"/>
          <p:cNvSpPr txBox="1"/>
          <p:nvPr/>
        </p:nvSpPr>
        <p:spPr>
          <a:xfrm>
            <a:off x="8780802" y="6255113"/>
            <a:ext cx="995855" cy="276999"/>
          </a:xfrm>
          <a:prstGeom prst="rect">
            <a:avLst/>
          </a:prstGeom>
          <a:noFill/>
        </p:spPr>
        <p:txBody>
          <a:bodyPr wrap="square">
            <a:spAutoFit/>
          </a:bodyPr>
          <a:lstStyle>
            <a:defPPr>
              <a:defRPr lang="zh-CN"/>
            </a:defPPr>
            <a:lvl1pPr algn="r">
              <a:defRPr sz="1400">
                <a:solidFill>
                  <a:schemeClr val="bg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90099"/>
                </a:solidFill>
                <a:effectLst/>
                <a:uLnTx/>
                <a:uFillTx/>
                <a:latin typeface="Arial"/>
                <a:ea typeface="微软雅黑"/>
                <a:cs typeface="微软雅黑" panose="020B0503020204020204" charset="-122"/>
                <a:sym typeface="Arial"/>
              </a:rPr>
              <a:t>02</a:t>
            </a:r>
            <a:endParaRPr kumimoji="0" lang="zh-CN" altLang="en-US" sz="1200" b="0" i="0" u="none" strike="noStrike" kern="1200" cap="none" spc="0" normalizeH="0" baseline="0" noProof="0" dirty="0">
              <a:ln>
                <a:noFill/>
              </a:ln>
              <a:solidFill>
                <a:srgbClr val="990099"/>
              </a:solidFill>
              <a:effectLst/>
              <a:uLnTx/>
              <a:uFillTx/>
              <a:latin typeface="Arial"/>
              <a:ea typeface="微软雅黑"/>
              <a:cs typeface="微软雅黑" panose="020B0503020204020204" charset="-122"/>
              <a:sym typeface="Arial"/>
            </a:endParaRPr>
          </a:p>
        </p:txBody>
      </p:sp>
      <p:sp>
        <p:nvSpPr>
          <p:cNvPr id="13" name="文本框 12"/>
          <p:cNvSpPr txBox="1"/>
          <p:nvPr/>
        </p:nvSpPr>
        <p:spPr>
          <a:xfrm>
            <a:off x="9629325" y="6224335"/>
            <a:ext cx="995855" cy="338554"/>
          </a:xfrm>
          <a:prstGeom prst="rect">
            <a:avLst/>
          </a:prstGeom>
          <a:noFill/>
        </p:spPr>
        <p:txBody>
          <a:bodyPr wrap="square">
            <a:spAutoFit/>
          </a:bodyPr>
          <a:lstStyle>
            <a:defPPr>
              <a:defRPr lang="zh-CN"/>
            </a:defPPr>
            <a:lvl1pPr algn="r">
              <a:defRPr sz="1400">
                <a:solidFill>
                  <a:schemeClr val="bg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D5FF"/>
                </a:solidFill>
                <a:effectLst/>
                <a:uLnTx/>
                <a:uFillTx/>
                <a:latin typeface="Arial"/>
                <a:ea typeface="微软雅黑"/>
                <a:cs typeface="微软雅黑" panose="020B0503020204020204" charset="-122"/>
                <a:sym typeface="Arial"/>
              </a:rPr>
              <a:t>03</a:t>
            </a:r>
            <a:endParaRPr kumimoji="0" lang="zh-CN" altLang="en-US" sz="1600" b="0" i="0" u="none" strike="noStrike" kern="1200" cap="none" spc="0" normalizeH="0" baseline="0" noProof="0" dirty="0">
              <a:ln>
                <a:noFill/>
              </a:ln>
              <a:solidFill>
                <a:srgbClr val="FFD5FF"/>
              </a:solidFill>
              <a:effectLst/>
              <a:uLnTx/>
              <a:uFillTx/>
              <a:latin typeface="Arial"/>
              <a:ea typeface="微软雅黑"/>
              <a:cs typeface="微软雅黑" panose="020B0503020204020204" charset="-122"/>
              <a:sym typeface="Arial"/>
            </a:endParaRPr>
          </a:p>
        </p:txBody>
      </p:sp>
      <p:sp>
        <p:nvSpPr>
          <p:cNvPr id="27" name="文本框 26"/>
          <p:cNvSpPr txBox="1"/>
          <p:nvPr/>
        </p:nvSpPr>
        <p:spPr>
          <a:xfrm>
            <a:off x="10477848" y="6255113"/>
            <a:ext cx="995855" cy="276999"/>
          </a:xfrm>
          <a:prstGeom prst="rect">
            <a:avLst/>
          </a:prstGeom>
          <a:noFill/>
        </p:spPr>
        <p:txBody>
          <a:bodyPr wrap="square">
            <a:spAutoFit/>
          </a:bodyPr>
          <a:lstStyle>
            <a:defPPr>
              <a:defRPr lang="zh-CN"/>
            </a:defPPr>
            <a:lvl1pPr algn="r">
              <a:defRPr sz="1400">
                <a:solidFill>
                  <a:schemeClr val="bg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90099"/>
                </a:solidFill>
                <a:effectLst/>
                <a:uLnTx/>
                <a:uFillTx/>
                <a:latin typeface="Arial"/>
                <a:ea typeface="微软雅黑"/>
                <a:cs typeface="微软雅黑" panose="020B0503020204020204" charset="-122"/>
                <a:sym typeface="Arial"/>
              </a:rPr>
              <a:t>04</a:t>
            </a:r>
            <a:endParaRPr kumimoji="0" lang="zh-CN" altLang="en-US" sz="1200" b="0" i="0" u="none" strike="noStrike" kern="1200" cap="none" spc="0" normalizeH="0" baseline="0" noProof="0" dirty="0">
              <a:ln>
                <a:noFill/>
              </a:ln>
              <a:solidFill>
                <a:srgbClr val="990099"/>
              </a:solidFill>
              <a:effectLst/>
              <a:uLnTx/>
              <a:uFillTx/>
              <a:latin typeface="Arial"/>
              <a:ea typeface="微软雅黑"/>
              <a:cs typeface="微软雅黑" panose="020B0503020204020204" charset="-122"/>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6" name="矩形: 圆角 25"/>
          <p:cNvSpPr/>
          <p:nvPr/>
        </p:nvSpPr>
        <p:spPr>
          <a:xfrm flipH="1" flipV="1">
            <a:off x="-138537" y="0"/>
            <a:ext cx="7408127" cy="6858000"/>
          </a:xfrm>
          <a:prstGeom prst="roundRect">
            <a:avLst>
              <a:gd name="adj" fmla="val 0"/>
            </a:avLst>
          </a:prstGeom>
          <a:gradFill flip="none" rotWithShape="1">
            <a:gsLst>
              <a:gs pos="62000">
                <a:schemeClr val="accent4">
                  <a:alpha val="0"/>
                </a:schemeClr>
              </a:gs>
              <a:gs pos="100000">
                <a:schemeClr val="accent1"/>
              </a:gs>
            </a:gsLst>
            <a:path path="circle">
              <a:fillToRect t="100000" r="100000"/>
            </a:path>
            <a:tileRect l="-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sp>
        <p:nvSpPr>
          <p:cNvPr id="3" name="矩形: 圆角 2"/>
          <p:cNvSpPr/>
          <p:nvPr/>
        </p:nvSpPr>
        <p:spPr>
          <a:xfrm>
            <a:off x="6430958" y="1011668"/>
            <a:ext cx="4856163" cy="4746165"/>
          </a:xfrm>
          <a:prstGeom prst="roundRect">
            <a:avLst>
              <a:gd name="adj" fmla="val 3556"/>
            </a:avLst>
          </a:prstGeom>
          <a:solidFill>
            <a:schemeClr val="accent4">
              <a:lumMod val="90000"/>
              <a:lumOff val="10000"/>
            </a:schemeClr>
          </a:solidFill>
          <a:ln>
            <a:gradFill flip="none" rotWithShape="1">
              <a:gsLst>
                <a:gs pos="0">
                  <a:schemeClr val="bg1">
                    <a:alpha val="0"/>
                  </a:schemeClr>
                </a:gs>
                <a:gs pos="67000">
                  <a:schemeClr val="accent3"/>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sp>
        <p:nvSpPr>
          <p:cNvPr id="27" name="矩形 26"/>
          <p:cNvSpPr/>
          <p:nvPr/>
        </p:nvSpPr>
        <p:spPr>
          <a:xfrm>
            <a:off x="6904101" y="1342415"/>
            <a:ext cx="3286805" cy="407291"/>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看我处理！</a:t>
            </a:r>
          </a:p>
        </p:txBody>
      </p:sp>
      <p:grpSp>
        <p:nvGrpSpPr>
          <p:cNvPr id="30" name="组合 29"/>
          <p:cNvGrpSpPr/>
          <p:nvPr/>
        </p:nvGrpSpPr>
        <p:grpSpPr>
          <a:xfrm>
            <a:off x="515938" y="3119831"/>
            <a:ext cx="1719950" cy="479502"/>
            <a:chOff x="970155" y="4337824"/>
            <a:chExt cx="1719950" cy="479502"/>
          </a:xfrm>
        </p:grpSpPr>
        <p:sp>
          <p:nvSpPr>
            <p:cNvPr id="31" name="矩形: 圆角 30"/>
            <p:cNvSpPr/>
            <p:nvPr/>
          </p:nvSpPr>
          <p:spPr>
            <a:xfrm>
              <a:off x="970155" y="4337824"/>
              <a:ext cx="1719950" cy="479502"/>
            </a:xfrm>
            <a:prstGeom prst="roundRect">
              <a:avLst>
                <a:gd name="adj" fmla="val 50000"/>
              </a:avLst>
            </a:prstGeom>
            <a:gradFill flip="none" rotWithShape="1">
              <a:gsLst>
                <a:gs pos="0">
                  <a:schemeClr val="bg1"/>
                </a:gs>
                <a:gs pos="100000">
                  <a:schemeClr val="accent3"/>
                </a:gs>
              </a:gsLst>
              <a:lin ang="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sp>
          <p:nvSpPr>
            <p:cNvPr id="32" name="椭圆 31"/>
            <p:cNvSpPr/>
            <p:nvPr/>
          </p:nvSpPr>
          <p:spPr>
            <a:xfrm>
              <a:off x="1025913" y="4382429"/>
              <a:ext cx="401444" cy="401444"/>
            </a:xfrm>
            <a:prstGeom prst="ellips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cxnSp>
          <p:nvCxnSpPr>
            <p:cNvPr id="33" name="直接箭头连接符 32"/>
            <p:cNvCxnSpPr/>
            <p:nvPr/>
          </p:nvCxnSpPr>
          <p:spPr>
            <a:xfrm>
              <a:off x="1126273" y="4571999"/>
              <a:ext cx="18957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1527718" y="4428025"/>
              <a:ext cx="1114762" cy="307777"/>
            </a:xfrm>
            <a:prstGeom prst="rect">
              <a:avLst/>
            </a:prstGeom>
            <a:noFill/>
          </p:spPr>
          <p:txBody>
            <a:bodyPr vert="horz" wrap="square" rtlCol="0">
              <a:spAutoFit/>
            </a:bodyPr>
            <a:lstStyle>
              <a:defPPr>
                <a:defRPr lang="zh-CN"/>
              </a:defPPr>
              <a:lvl1pPr>
                <a:defRPr sz="1200">
                  <a:solidFill>
                    <a:srgbClr val="A0DD6D"/>
                  </a:soli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990099"/>
                  </a:solidFill>
                  <a:effectLst/>
                  <a:uLnTx/>
                  <a:uFillTx/>
                  <a:latin typeface="Arial"/>
                  <a:ea typeface="微软雅黑"/>
                  <a:cs typeface="微软雅黑" panose="020B0503020204020204" charset="-122"/>
                  <a:sym typeface="Arial"/>
                </a:rPr>
                <a:t>密！ 密！</a:t>
              </a:r>
            </a:p>
          </p:txBody>
        </p:sp>
      </p:grpSp>
      <p:cxnSp>
        <p:nvCxnSpPr>
          <p:cNvPr id="35" name="直接连接符 34"/>
          <p:cNvCxnSpPr/>
          <p:nvPr/>
        </p:nvCxnSpPr>
        <p:spPr>
          <a:xfrm flipH="1">
            <a:off x="570081" y="3799055"/>
            <a:ext cx="5411878" cy="0"/>
          </a:xfrm>
          <a:prstGeom prst="line">
            <a:avLst/>
          </a:prstGeom>
          <a:ln>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410647" y="770293"/>
            <a:ext cx="2962254" cy="584775"/>
          </a:xfrm>
          <a:prstGeom prst="rect">
            <a:avLst/>
          </a:prstGeom>
          <a:noFill/>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“我”的背景</a:t>
            </a:r>
          </a:p>
        </p:txBody>
      </p:sp>
      <p:sp>
        <p:nvSpPr>
          <p:cNvPr id="40" name="矩形 39"/>
          <p:cNvSpPr/>
          <p:nvPr/>
        </p:nvSpPr>
        <p:spPr>
          <a:xfrm>
            <a:off x="692230" y="1775328"/>
            <a:ext cx="4329713" cy="812530"/>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apple-system"/>
                <a:cs typeface="+mn-cs"/>
              </a:rPr>
              <a:t>随着数据上云趋势显著，云数据库面临的风险相较于传统数据库更加多样化、复杂化。如何解决第三方可信问题是</a:t>
            </a:r>
            <a:r>
              <a:rPr kumimoji="0" lang="zh-CN" altLang="en-US" sz="1200" b="0" i="0" u="none" strike="noStrike" kern="1200" cap="none" spc="0" normalizeH="0" baseline="0" noProof="0" dirty="0">
                <a:ln>
                  <a:noFill/>
                </a:ln>
                <a:solidFill>
                  <a:srgbClr val="FFFFFF"/>
                </a:solidFill>
                <a:effectLst/>
                <a:uLnTx/>
                <a:uFillTx/>
                <a:latin typeface="-apple-system"/>
                <a:cs typeface="+mn-cs"/>
                <a:hlinkClick r:id="rId2"/>
              </a:rPr>
              <a:t>云数据库</a:t>
            </a:r>
            <a:r>
              <a:rPr kumimoji="0" lang="zh-CN" altLang="en-US" sz="1200" b="0" i="0" u="none" strike="noStrike" kern="1200" cap="none" spc="0" normalizeH="0" baseline="0" noProof="0" dirty="0">
                <a:ln>
                  <a:noFill/>
                </a:ln>
                <a:solidFill>
                  <a:srgbClr val="FFFFFF"/>
                </a:solidFill>
                <a:effectLst/>
                <a:uLnTx/>
                <a:uFillTx/>
                <a:latin typeface="-apple-system"/>
                <a:cs typeface="+mn-cs"/>
              </a:rPr>
              <a:t>面临的首要安全挑战</a:t>
            </a:r>
            <a:r>
              <a:rPr kumimoji="0" lang="zh-CN" altLang="en-US" sz="1200" b="0" i="0" u="none" strike="noStrike" kern="1200" cap="none" spc="0" normalizeH="0" baseline="0" noProof="0" dirty="0">
                <a:ln>
                  <a:noFill/>
                </a:ln>
                <a:solidFill>
                  <a:srgbClr val="121212"/>
                </a:solidFill>
                <a:effectLst/>
                <a:uLnTx/>
                <a:uFillTx/>
                <a:latin typeface="-apple-system"/>
                <a:cs typeface="+mn-cs"/>
              </a:rPr>
              <a:t>。</a:t>
            </a:r>
            <a:endParaRPr kumimoji="0" lang="zh-CN" altLang="en-US" sz="12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cxnSp>
        <p:nvCxnSpPr>
          <p:cNvPr id="41" name="直接连接符 40"/>
          <p:cNvCxnSpPr/>
          <p:nvPr/>
        </p:nvCxnSpPr>
        <p:spPr>
          <a:xfrm>
            <a:off x="570081" y="1865926"/>
            <a:ext cx="0" cy="6103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6964810" y="1789305"/>
            <a:ext cx="3788458" cy="1749069"/>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全密态数据处理、安全多方计算等将会是未来数据安全隐私计算的发展方向。全密态数据处理重点关注如何对数据进行加密存储以便在加密后的数据上进行多种类型的查询，密态数据库利用全同态加密等技术对数据进行加密存储以实现尽可能提高云服务处理加密数据的能力。加密方式分为基于软件和基于硬件加密两种。</a:t>
            </a:r>
          </a:p>
        </p:txBody>
      </p:sp>
      <p:cxnSp>
        <p:nvCxnSpPr>
          <p:cNvPr id="46" name="直接连接符 45"/>
          <p:cNvCxnSpPr/>
          <p:nvPr/>
        </p:nvCxnSpPr>
        <p:spPr>
          <a:xfrm>
            <a:off x="6909792" y="2365667"/>
            <a:ext cx="0" cy="6103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7" name="图片 46" descr="图片包含 游戏机&#10;&#10;描述已自动生成"/>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9516652" y="3868926"/>
            <a:ext cx="2714584" cy="2731816"/>
          </a:xfrm>
          <a:prstGeom prst="rect">
            <a:avLst/>
          </a:prstGeom>
        </p:spPr>
      </p:pic>
      <p:sp>
        <p:nvSpPr>
          <p:cNvPr id="48" name="椭圆 47"/>
          <p:cNvSpPr/>
          <p:nvPr/>
        </p:nvSpPr>
        <p:spPr>
          <a:xfrm>
            <a:off x="6904101" y="3495228"/>
            <a:ext cx="941946" cy="941946"/>
          </a:xfrm>
          <a:prstGeom prst="ellipse">
            <a:avLst/>
          </a:prstGeom>
          <a:noFill/>
          <a:ln>
            <a:gradFill>
              <a:gsLst>
                <a:gs pos="0">
                  <a:schemeClr val="accent1"/>
                </a:gs>
                <a:gs pos="100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sp>
        <p:nvSpPr>
          <p:cNvPr id="52" name="椭圆 51"/>
          <p:cNvSpPr/>
          <p:nvPr/>
        </p:nvSpPr>
        <p:spPr>
          <a:xfrm>
            <a:off x="8193851" y="3495228"/>
            <a:ext cx="941946" cy="941946"/>
          </a:xfrm>
          <a:prstGeom prst="ellipse">
            <a:avLst/>
          </a:prstGeom>
          <a:noFill/>
          <a:ln>
            <a:gradFill>
              <a:gsLst>
                <a:gs pos="0">
                  <a:schemeClr val="accent1"/>
                </a:gs>
                <a:gs pos="100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sp>
        <p:nvSpPr>
          <p:cNvPr id="55" name="椭圆 54"/>
          <p:cNvSpPr/>
          <p:nvPr/>
        </p:nvSpPr>
        <p:spPr>
          <a:xfrm>
            <a:off x="9483600" y="3495228"/>
            <a:ext cx="941946" cy="941946"/>
          </a:xfrm>
          <a:prstGeom prst="ellipse">
            <a:avLst/>
          </a:prstGeom>
          <a:noFill/>
          <a:ln>
            <a:gradFill>
              <a:gsLst>
                <a:gs pos="0">
                  <a:schemeClr val="accent1"/>
                </a:gs>
                <a:gs pos="100000">
                  <a:schemeClr val="accent3"/>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sp>
        <p:nvSpPr>
          <p:cNvPr id="58" name="文本框 57"/>
          <p:cNvSpPr txBox="1"/>
          <p:nvPr/>
        </p:nvSpPr>
        <p:spPr>
          <a:xfrm>
            <a:off x="6793859" y="4869254"/>
            <a:ext cx="331398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E7E6E6">
                    <a:lumMod val="90000"/>
                  </a:srgbClr>
                </a:solidFill>
                <a:effectLst/>
                <a:uLnTx/>
                <a:uFillTx/>
                <a:latin typeface="Arial"/>
                <a:ea typeface="微软雅黑"/>
                <a:cs typeface="微软雅黑" panose="020B0503020204020204" charset="-122"/>
                <a:sym typeface="Arial"/>
              </a:rPr>
              <a:t>$ </a:t>
            </a:r>
            <a:r>
              <a:rPr kumimoji="0" lang="en-US" altLang="zh-CN" sz="3600" b="0" i="0" u="none" strike="noStrike" kern="1200" cap="none" spc="0" normalizeH="0" baseline="0" noProof="0" dirty="0">
                <a:ln>
                  <a:noFill/>
                </a:ln>
                <a:solidFill>
                  <a:srgbClr val="000000"/>
                </a:solidFill>
                <a:effectLst/>
                <a:uLnTx/>
                <a:uFillTx/>
                <a:latin typeface="Arial"/>
                <a:ea typeface="微软雅黑"/>
                <a:cs typeface="微软雅黑" panose="020B0503020204020204" charset="-122"/>
                <a:sym typeface="Arial"/>
              </a:rPr>
              <a:t>5480</a:t>
            </a:r>
            <a:r>
              <a:rPr kumimoji="0" lang="en-US" altLang="zh-CN" sz="3600" b="0" i="0" u="none" strike="noStrike" kern="1200" cap="none" spc="0" normalizeH="0" baseline="0" noProof="0" dirty="0">
                <a:ln>
                  <a:noFill/>
                </a:ln>
                <a:solidFill>
                  <a:srgbClr val="E7E6E6">
                    <a:lumMod val="90000"/>
                  </a:srgbClr>
                </a:solidFill>
                <a:effectLst/>
                <a:uLnTx/>
                <a:uFillTx/>
                <a:latin typeface="Arial"/>
                <a:ea typeface="微软雅黑"/>
                <a:cs typeface="微软雅黑" panose="020B0503020204020204" charset="-122"/>
                <a:sym typeface="Arial"/>
              </a:rPr>
              <a:t>+</a:t>
            </a:r>
            <a:endParaRPr kumimoji="0" lang="zh-CN" altLang="en-US" sz="3600" b="0" i="0" u="none" strike="noStrike" kern="1200" cap="none" spc="0" normalizeH="0" baseline="0" noProof="0" dirty="0">
              <a:ln>
                <a:noFill/>
              </a:ln>
              <a:solidFill>
                <a:srgbClr val="E7E6E6">
                  <a:lumMod val="90000"/>
                </a:srgbClr>
              </a:solidFill>
              <a:effectLst/>
              <a:uLnTx/>
              <a:uFillTx/>
              <a:latin typeface="Arial"/>
              <a:ea typeface="微软雅黑"/>
              <a:cs typeface="微软雅黑" panose="020B0503020204020204" charset="-122"/>
              <a:sym typeface="Arial"/>
            </a:endParaRPr>
          </a:p>
        </p:txBody>
      </p:sp>
      <p:pic>
        <p:nvPicPr>
          <p:cNvPr id="4" name="图片 3"/>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6984675" y="3561890"/>
            <a:ext cx="808623" cy="808623"/>
          </a:xfrm>
          <a:custGeom>
            <a:avLst/>
            <a:gdLst>
              <a:gd name="connsiteX0" fmla="*/ 529547 w 1059094"/>
              <a:gd name="connsiteY0" fmla="*/ 0 h 1059094"/>
              <a:gd name="connsiteX1" fmla="*/ 1059094 w 1059094"/>
              <a:gd name="connsiteY1" fmla="*/ 529547 h 1059094"/>
              <a:gd name="connsiteX2" fmla="*/ 529547 w 1059094"/>
              <a:gd name="connsiteY2" fmla="*/ 1059094 h 1059094"/>
              <a:gd name="connsiteX3" fmla="*/ 0 w 1059094"/>
              <a:gd name="connsiteY3" fmla="*/ 529547 h 1059094"/>
              <a:gd name="connsiteX4" fmla="*/ 529547 w 1059094"/>
              <a:gd name="connsiteY4" fmla="*/ 0 h 1059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094" h="1059094">
                <a:moveTo>
                  <a:pt x="529547" y="0"/>
                </a:moveTo>
                <a:cubicBezTo>
                  <a:pt x="822008" y="0"/>
                  <a:pt x="1059094" y="237086"/>
                  <a:pt x="1059094" y="529547"/>
                </a:cubicBezTo>
                <a:cubicBezTo>
                  <a:pt x="1059094" y="822008"/>
                  <a:pt x="822008" y="1059094"/>
                  <a:pt x="529547" y="1059094"/>
                </a:cubicBezTo>
                <a:cubicBezTo>
                  <a:pt x="237086" y="1059094"/>
                  <a:pt x="0" y="822008"/>
                  <a:pt x="0" y="529547"/>
                </a:cubicBezTo>
                <a:cubicBezTo>
                  <a:pt x="0" y="237086"/>
                  <a:pt x="237086" y="0"/>
                  <a:pt x="529547" y="0"/>
                </a:cubicBezTo>
                <a:close/>
              </a:path>
            </a:pathLst>
          </a:custGeom>
        </p:spPr>
      </p:pic>
      <p:pic>
        <p:nvPicPr>
          <p:cNvPr id="5" name="图片 4"/>
          <p:cNvPicPr>
            <a:picLocks noChangeAspect="1"/>
          </p:cNvPicPr>
          <p:nvPr/>
        </p:nvPicPr>
        <p:blipFill rotWithShape="1">
          <a:blip r:embed="rId5" cstate="email">
            <a:extLst>
              <a:ext uri="{28A0092B-C50C-407E-A947-70E740481C1C}">
                <a14:useLocalDpi xmlns:a14="http://schemas.microsoft.com/office/drawing/2010/main"/>
              </a:ext>
            </a:extLst>
          </a:blip>
          <a:srcRect/>
          <a:stretch>
            <a:fillRect/>
          </a:stretch>
        </p:blipFill>
        <p:spPr>
          <a:xfrm>
            <a:off x="8260513" y="3561890"/>
            <a:ext cx="808623" cy="808623"/>
          </a:xfrm>
          <a:custGeom>
            <a:avLst/>
            <a:gdLst>
              <a:gd name="connsiteX0" fmla="*/ 529547 w 1059094"/>
              <a:gd name="connsiteY0" fmla="*/ 0 h 1059094"/>
              <a:gd name="connsiteX1" fmla="*/ 1059094 w 1059094"/>
              <a:gd name="connsiteY1" fmla="*/ 529547 h 1059094"/>
              <a:gd name="connsiteX2" fmla="*/ 529547 w 1059094"/>
              <a:gd name="connsiteY2" fmla="*/ 1059094 h 1059094"/>
              <a:gd name="connsiteX3" fmla="*/ 0 w 1059094"/>
              <a:gd name="connsiteY3" fmla="*/ 529547 h 1059094"/>
              <a:gd name="connsiteX4" fmla="*/ 529547 w 1059094"/>
              <a:gd name="connsiteY4" fmla="*/ 0 h 1059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094" h="1059094">
                <a:moveTo>
                  <a:pt x="529547" y="0"/>
                </a:moveTo>
                <a:cubicBezTo>
                  <a:pt x="822008" y="0"/>
                  <a:pt x="1059094" y="237086"/>
                  <a:pt x="1059094" y="529547"/>
                </a:cubicBezTo>
                <a:cubicBezTo>
                  <a:pt x="1059094" y="822008"/>
                  <a:pt x="822008" y="1059094"/>
                  <a:pt x="529547" y="1059094"/>
                </a:cubicBezTo>
                <a:cubicBezTo>
                  <a:pt x="237086" y="1059094"/>
                  <a:pt x="0" y="822008"/>
                  <a:pt x="0" y="529547"/>
                </a:cubicBezTo>
                <a:cubicBezTo>
                  <a:pt x="0" y="237086"/>
                  <a:pt x="237086" y="0"/>
                  <a:pt x="529547" y="0"/>
                </a:cubicBezTo>
                <a:close/>
              </a:path>
            </a:pathLst>
          </a:custGeom>
        </p:spPr>
      </p:pic>
      <p:pic>
        <p:nvPicPr>
          <p:cNvPr id="6" name="图片 5"/>
          <p:cNvPicPr>
            <a:picLocks noChangeAspect="1"/>
          </p:cNvPicPr>
          <p:nvPr/>
        </p:nvPicPr>
        <p:blipFill rotWithShape="1">
          <a:blip r:embed="rId6" cstate="email">
            <a:extLst>
              <a:ext uri="{28A0092B-C50C-407E-A947-70E740481C1C}">
                <a14:useLocalDpi xmlns:a14="http://schemas.microsoft.com/office/drawing/2010/main"/>
              </a:ext>
            </a:extLst>
          </a:blip>
          <a:srcRect/>
          <a:stretch>
            <a:fillRect/>
          </a:stretch>
        </p:blipFill>
        <p:spPr>
          <a:xfrm>
            <a:off x="9550262" y="3561890"/>
            <a:ext cx="808623" cy="808623"/>
          </a:xfrm>
          <a:custGeom>
            <a:avLst/>
            <a:gdLst>
              <a:gd name="connsiteX0" fmla="*/ 529547 w 1059094"/>
              <a:gd name="connsiteY0" fmla="*/ 0 h 1059094"/>
              <a:gd name="connsiteX1" fmla="*/ 1059094 w 1059094"/>
              <a:gd name="connsiteY1" fmla="*/ 529547 h 1059094"/>
              <a:gd name="connsiteX2" fmla="*/ 529547 w 1059094"/>
              <a:gd name="connsiteY2" fmla="*/ 1059094 h 1059094"/>
              <a:gd name="connsiteX3" fmla="*/ 0 w 1059094"/>
              <a:gd name="connsiteY3" fmla="*/ 529547 h 1059094"/>
              <a:gd name="connsiteX4" fmla="*/ 529547 w 1059094"/>
              <a:gd name="connsiteY4" fmla="*/ 0 h 1059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094" h="1059094">
                <a:moveTo>
                  <a:pt x="529547" y="0"/>
                </a:moveTo>
                <a:cubicBezTo>
                  <a:pt x="822008" y="0"/>
                  <a:pt x="1059094" y="237086"/>
                  <a:pt x="1059094" y="529547"/>
                </a:cubicBezTo>
                <a:cubicBezTo>
                  <a:pt x="1059094" y="822008"/>
                  <a:pt x="822008" y="1059094"/>
                  <a:pt x="529547" y="1059094"/>
                </a:cubicBezTo>
                <a:cubicBezTo>
                  <a:pt x="237086" y="1059094"/>
                  <a:pt x="0" y="822008"/>
                  <a:pt x="0" y="529547"/>
                </a:cubicBezTo>
                <a:cubicBezTo>
                  <a:pt x="0" y="237086"/>
                  <a:pt x="237086" y="0"/>
                  <a:pt x="529547" y="0"/>
                </a:cubicBezTo>
                <a:close/>
              </a:path>
            </a:pathLst>
          </a:custGeom>
        </p:spPr>
      </p:pic>
      <p:sp>
        <p:nvSpPr>
          <p:cNvPr id="20" name="图形 14"/>
          <p:cNvSpPr/>
          <p:nvPr/>
        </p:nvSpPr>
        <p:spPr>
          <a:xfrm flipV="1">
            <a:off x="543635" y="4210856"/>
            <a:ext cx="319218" cy="319313"/>
          </a:xfrm>
          <a:custGeom>
            <a:avLst/>
            <a:gdLst>
              <a:gd name="connsiteX0" fmla="*/ 50678 w 319218"/>
              <a:gd name="connsiteY0" fmla="*/ 61085 h 319313"/>
              <a:gd name="connsiteX1" fmla="*/ 50678 w 319218"/>
              <a:gd name="connsiteY1" fmla="*/ 61085 h 319313"/>
              <a:gd name="connsiteX2" fmla="*/ 60962 w 319218"/>
              <a:gd name="connsiteY2" fmla="*/ 61085 h 319313"/>
              <a:gd name="connsiteX3" fmla="*/ 60962 w 319218"/>
              <a:gd name="connsiteY3" fmla="*/ 50631 h 319313"/>
              <a:gd name="connsiteX4" fmla="*/ 19495 w 319218"/>
              <a:gd name="connsiteY4" fmla="*/ 9082 h 319313"/>
              <a:gd name="connsiteX5" fmla="*/ 9219 w 319218"/>
              <a:gd name="connsiteY5" fmla="*/ 9082 h 319313"/>
              <a:gd name="connsiteX6" fmla="*/ 9219 w 319218"/>
              <a:gd name="connsiteY6" fmla="*/ 19537 h 319313"/>
              <a:gd name="connsiteX7" fmla="*/ 50678 w 319218"/>
              <a:gd name="connsiteY7" fmla="*/ 61085 h 319313"/>
              <a:gd name="connsiteX8" fmla="*/ 73325 w 319218"/>
              <a:gd name="connsiteY8" fmla="*/ 38348 h 319313"/>
              <a:gd name="connsiteX9" fmla="*/ 73325 w 319218"/>
              <a:gd name="connsiteY9" fmla="*/ 38348 h 319313"/>
              <a:gd name="connsiteX10" fmla="*/ 83611 w 319218"/>
              <a:gd name="connsiteY10" fmla="*/ 38348 h 319313"/>
              <a:gd name="connsiteX11" fmla="*/ 83611 w 319218"/>
              <a:gd name="connsiteY11" fmla="*/ 27983 h 319313"/>
              <a:gd name="connsiteX12" fmla="*/ 65316 w 319218"/>
              <a:gd name="connsiteY12" fmla="*/ 9689 h 319313"/>
              <a:gd name="connsiteX13" fmla="*/ 55040 w 319218"/>
              <a:gd name="connsiteY13" fmla="*/ 9689 h 319313"/>
              <a:gd name="connsiteX14" fmla="*/ 55040 w 319218"/>
              <a:gd name="connsiteY14" fmla="*/ 20053 h 319313"/>
              <a:gd name="connsiteX15" fmla="*/ 73325 w 319218"/>
              <a:gd name="connsiteY15" fmla="*/ 38348 h 319313"/>
              <a:gd name="connsiteX16" fmla="*/ 68446 w 319218"/>
              <a:gd name="connsiteY16" fmla="*/ 135386 h 319313"/>
              <a:gd name="connsiteX17" fmla="*/ 68446 w 319218"/>
              <a:gd name="connsiteY17" fmla="*/ 135386 h 319313"/>
              <a:gd name="connsiteX18" fmla="*/ 66886 w 319218"/>
              <a:gd name="connsiteY18" fmla="*/ 114477 h 319313"/>
              <a:gd name="connsiteX19" fmla="*/ 114445 w 319218"/>
              <a:gd name="connsiteY19" fmla="*/ 66837 h 319313"/>
              <a:gd name="connsiteX20" fmla="*/ 135345 w 319218"/>
              <a:gd name="connsiteY20" fmla="*/ 68488 h 319313"/>
              <a:gd name="connsiteX21" fmla="*/ 160606 w 319218"/>
              <a:gd name="connsiteY21" fmla="*/ 73626 h 319313"/>
              <a:gd name="connsiteX22" fmla="*/ 164529 w 319218"/>
              <a:gd name="connsiteY22" fmla="*/ 74062 h 319313"/>
              <a:gd name="connsiteX23" fmla="*/ 176286 w 319218"/>
              <a:gd name="connsiteY23" fmla="*/ 61344 h 319313"/>
              <a:gd name="connsiteX24" fmla="*/ 170195 w 319218"/>
              <a:gd name="connsiteY24" fmla="*/ 33557 h 319313"/>
              <a:gd name="connsiteX25" fmla="*/ 165483 w 319218"/>
              <a:gd name="connsiteY25" fmla="*/ 24237 h 319313"/>
              <a:gd name="connsiteX26" fmla="*/ 185786 w 319218"/>
              <a:gd name="connsiteY26" fmla="*/ 23890 h 319313"/>
              <a:gd name="connsiteX27" fmla="*/ 216184 w 319218"/>
              <a:gd name="connsiteY27" fmla="*/ 39133 h 319313"/>
              <a:gd name="connsiteX28" fmla="*/ 216622 w 319218"/>
              <a:gd name="connsiteY28" fmla="*/ 39659 h 319313"/>
              <a:gd name="connsiteX29" fmla="*/ 231864 w 319218"/>
              <a:gd name="connsiteY29" fmla="*/ 67702 h 319313"/>
              <a:gd name="connsiteX30" fmla="*/ 229421 w 319218"/>
              <a:gd name="connsiteY30" fmla="*/ 99761 h 319313"/>
              <a:gd name="connsiteX31" fmla="*/ 232730 w 319218"/>
              <a:gd name="connsiteY31" fmla="*/ 112998 h 319313"/>
              <a:gd name="connsiteX32" fmla="*/ 236566 w 319218"/>
              <a:gd name="connsiteY32" fmla="*/ 116663 h 319313"/>
              <a:gd name="connsiteX33" fmla="*/ 239616 w 319218"/>
              <a:gd name="connsiteY33" fmla="*/ 119795 h 319313"/>
              <a:gd name="connsiteX34" fmla="*/ 240053 w 319218"/>
              <a:gd name="connsiteY34" fmla="*/ 120231 h 319313"/>
              <a:gd name="connsiteX35" fmla="*/ 287086 w 319218"/>
              <a:gd name="connsiteY35" fmla="*/ 201410 h 319313"/>
              <a:gd name="connsiteX36" fmla="*/ 288826 w 319218"/>
              <a:gd name="connsiteY36" fmla="*/ 288956 h 319313"/>
              <a:gd name="connsiteX37" fmla="*/ 201547 w 319218"/>
              <a:gd name="connsiteY37" fmla="*/ 287128 h 319313"/>
              <a:gd name="connsiteX38" fmla="*/ 120190 w 319218"/>
              <a:gd name="connsiteY38" fmla="*/ 240005 h 319313"/>
              <a:gd name="connsiteX39" fmla="*/ 116791 w 319218"/>
              <a:gd name="connsiteY39" fmla="*/ 236696 h 319313"/>
              <a:gd name="connsiteX40" fmla="*/ 116712 w 319218"/>
              <a:gd name="connsiteY40" fmla="*/ 236696 h 319313"/>
              <a:gd name="connsiteX41" fmla="*/ 113402 w 319218"/>
              <a:gd name="connsiteY41" fmla="*/ 233030 h 319313"/>
              <a:gd name="connsiteX42" fmla="*/ 99719 w 319218"/>
              <a:gd name="connsiteY42" fmla="*/ 229462 h 319313"/>
              <a:gd name="connsiteX43" fmla="*/ 67751 w 319218"/>
              <a:gd name="connsiteY43" fmla="*/ 231817 h 319313"/>
              <a:gd name="connsiteX44" fmla="*/ 39618 w 319218"/>
              <a:gd name="connsiteY44" fmla="*/ 216573 h 319313"/>
              <a:gd name="connsiteX45" fmla="*/ 39618 w 319218"/>
              <a:gd name="connsiteY45" fmla="*/ 216653 h 319313"/>
              <a:gd name="connsiteX46" fmla="*/ 23848 w 319218"/>
              <a:gd name="connsiteY46" fmla="*/ 185648 h 319313"/>
              <a:gd name="connsiteX47" fmla="*/ 24205 w 319218"/>
              <a:gd name="connsiteY47" fmla="*/ 165436 h 319313"/>
              <a:gd name="connsiteX48" fmla="*/ 33606 w 319218"/>
              <a:gd name="connsiteY48" fmla="*/ 170146 h 319313"/>
              <a:gd name="connsiteX49" fmla="*/ 61132 w 319218"/>
              <a:gd name="connsiteY49" fmla="*/ 176328 h 319313"/>
              <a:gd name="connsiteX50" fmla="*/ 65137 w 319218"/>
              <a:gd name="connsiteY50" fmla="*/ 175721 h 319313"/>
              <a:gd name="connsiteX51" fmla="*/ 73673 w 319218"/>
              <a:gd name="connsiteY51" fmla="*/ 160736 h 319313"/>
              <a:gd name="connsiteX52" fmla="*/ 68446 w 319218"/>
              <a:gd name="connsiteY52" fmla="*/ 135386 h 319313"/>
              <a:gd name="connsiteX53" fmla="*/ 42490 w 319218"/>
              <a:gd name="connsiteY53" fmla="*/ 110303 h 319313"/>
              <a:gd name="connsiteX54" fmla="*/ 42490 w 319218"/>
              <a:gd name="connsiteY54" fmla="*/ 110303 h 319313"/>
              <a:gd name="connsiteX55" fmla="*/ 44239 w 319218"/>
              <a:gd name="connsiteY55" fmla="*/ 138605 h 319313"/>
              <a:gd name="connsiteX56" fmla="*/ 45719 w 319218"/>
              <a:gd name="connsiteY56" fmla="*/ 148543 h 319313"/>
              <a:gd name="connsiteX57" fmla="*/ 43105 w 319218"/>
              <a:gd name="connsiteY57" fmla="*/ 147499 h 319313"/>
              <a:gd name="connsiteX58" fmla="*/ 26551 w 319218"/>
              <a:gd name="connsiteY58" fmla="*/ 136867 h 319313"/>
              <a:gd name="connsiteX59" fmla="*/ 9219 w 319218"/>
              <a:gd name="connsiteY59" fmla="*/ 137473 h 319313"/>
              <a:gd name="connsiteX60" fmla="*/ 7123 w 319218"/>
              <a:gd name="connsiteY60" fmla="*/ 140702 h 319313"/>
              <a:gd name="connsiteX61" fmla="*/ -360 w 319218"/>
              <a:gd name="connsiteY61" fmla="*/ 189564 h 319313"/>
              <a:gd name="connsiteX62" fmla="*/ 22287 w 319218"/>
              <a:gd name="connsiteY62" fmla="*/ 233904 h 319313"/>
              <a:gd name="connsiteX63" fmla="*/ 22287 w 319218"/>
              <a:gd name="connsiteY63" fmla="*/ 233904 h 319313"/>
              <a:gd name="connsiteX64" fmla="*/ 22287 w 319218"/>
              <a:gd name="connsiteY64" fmla="*/ 233904 h 319313"/>
              <a:gd name="connsiteX65" fmla="*/ 62524 w 319218"/>
              <a:gd name="connsiteY65" fmla="*/ 255944 h 319313"/>
              <a:gd name="connsiteX66" fmla="*/ 100504 w 319218"/>
              <a:gd name="connsiteY66" fmla="*/ 254981 h 319313"/>
              <a:gd name="connsiteX67" fmla="*/ 102769 w 319218"/>
              <a:gd name="connsiteY67" fmla="*/ 257247 h 319313"/>
              <a:gd name="connsiteX68" fmla="*/ 102947 w 319218"/>
              <a:gd name="connsiteY68" fmla="*/ 257595 h 319313"/>
              <a:gd name="connsiteX69" fmla="*/ 102769 w 319218"/>
              <a:gd name="connsiteY69" fmla="*/ 257595 h 319313"/>
              <a:gd name="connsiteX70" fmla="*/ 195106 w 319218"/>
              <a:gd name="connsiteY70" fmla="*/ 310819 h 319313"/>
              <a:gd name="connsiteX71" fmla="*/ 302072 w 319218"/>
              <a:gd name="connsiteY71" fmla="*/ 310819 h 319313"/>
              <a:gd name="connsiteX72" fmla="*/ 310867 w 319218"/>
              <a:gd name="connsiteY72" fmla="*/ 302113 h 319313"/>
              <a:gd name="connsiteX73" fmla="*/ 310867 w 319218"/>
              <a:gd name="connsiteY73" fmla="*/ 301935 h 319313"/>
              <a:gd name="connsiteX74" fmla="*/ 310867 w 319218"/>
              <a:gd name="connsiteY74" fmla="*/ 301846 h 319313"/>
              <a:gd name="connsiteX75" fmla="*/ 310777 w 319218"/>
              <a:gd name="connsiteY75" fmla="*/ 195138 h 319313"/>
              <a:gd name="connsiteX76" fmla="*/ 257473 w 319218"/>
              <a:gd name="connsiteY76" fmla="*/ 102900 h 319313"/>
              <a:gd name="connsiteX77" fmla="*/ 256689 w 319218"/>
              <a:gd name="connsiteY77" fmla="*/ 102027 h 319313"/>
              <a:gd name="connsiteX78" fmla="*/ 254949 w 319218"/>
              <a:gd name="connsiteY78" fmla="*/ 100457 h 319313"/>
              <a:gd name="connsiteX79" fmla="*/ 255903 w 319218"/>
              <a:gd name="connsiteY79" fmla="*/ 62475 h 319313"/>
              <a:gd name="connsiteX80" fmla="*/ 233953 w 319218"/>
              <a:gd name="connsiteY80" fmla="*/ 22319 h 319313"/>
              <a:gd name="connsiteX81" fmla="*/ 233256 w 319218"/>
              <a:gd name="connsiteY81" fmla="*/ 21624 h 319313"/>
              <a:gd name="connsiteX82" fmla="*/ 189613 w 319218"/>
              <a:gd name="connsiteY82" fmla="*/ -408 h 319313"/>
              <a:gd name="connsiteX83" fmla="*/ 140223 w 319218"/>
              <a:gd name="connsiteY83" fmla="*/ 7254 h 319313"/>
              <a:gd name="connsiteX84" fmla="*/ 134827 w 319218"/>
              <a:gd name="connsiteY84" fmla="*/ 23720 h 319313"/>
              <a:gd name="connsiteX85" fmla="*/ 136914 w 319218"/>
              <a:gd name="connsiteY85" fmla="*/ 26593 h 319313"/>
              <a:gd name="connsiteX86" fmla="*/ 147546 w 319218"/>
              <a:gd name="connsiteY86" fmla="*/ 43057 h 319313"/>
              <a:gd name="connsiteX87" fmla="*/ 148590 w 319218"/>
              <a:gd name="connsiteY87" fmla="*/ 45751 h 319313"/>
              <a:gd name="connsiteX88" fmla="*/ 138485 w 319218"/>
              <a:gd name="connsiteY88" fmla="*/ 44190 h 319313"/>
              <a:gd name="connsiteX89" fmla="*/ 109219 w 319218"/>
              <a:gd name="connsiteY89" fmla="*/ 42532 h 319313"/>
              <a:gd name="connsiteX90" fmla="*/ 100683 w 319218"/>
              <a:gd name="connsiteY90" fmla="*/ 45930 h 319313"/>
              <a:gd name="connsiteX91" fmla="*/ 100683 w 319218"/>
              <a:gd name="connsiteY91" fmla="*/ 45930 h 319313"/>
              <a:gd name="connsiteX92" fmla="*/ 45888 w 319218"/>
              <a:gd name="connsiteY92" fmla="*/ 100634 h 319313"/>
              <a:gd name="connsiteX93" fmla="*/ 42490 w 319218"/>
              <a:gd name="connsiteY93" fmla="*/ 110303 h 319313"/>
              <a:gd name="connsiteX94" fmla="*/ 211305 w 319218"/>
              <a:gd name="connsiteY94" fmla="*/ 242272 h 319313"/>
              <a:gd name="connsiteX95" fmla="*/ 211305 w 319218"/>
              <a:gd name="connsiteY95" fmla="*/ 242272 h 319313"/>
              <a:gd name="connsiteX96" fmla="*/ 180300 w 319218"/>
              <a:gd name="connsiteY96" fmla="*/ 211257 h 319313"/>
              <a:gd name="connsiteX97" fmla="*/ 211305 w 319218"/>
              <a:gd name="connsiteY97" fmla="*/ 180422 h 319313"/>
              <a:gd name="connsiteX98" fmla="*/ 242319 w 319218"/>
              <a:gd name="connsiteY98" fmla="*/ 211257 h 319313"/>
              <a:gd name="connsiteX99" fmla="*/ 211305 w 319218"/>
              <a:gd name="connsiteY99" fmla="*/ 242272 h 319313"/>
              <a:gd name="connsiteX100" fmla="*/ 257036 w 319218"/>
              <a:gd name="connsiteY100" fmla="*/ 211257 h 319313"/>
              <a:gd name="connsiteX101" fmla="*/ 257036 w 319218"/>
              <a:gd name="connsiteY101" fmla="*/ 211257 h 319313"/>
              <a:gd name="connsiteX102" fmla="*/ 211305 w 319218"/>
              <a:gd name="connsiteY102" fmla="*/ 165615 h 319313"/>
              <a:gd name="connsiteX103" fmla="*/ 165483 w 319218"/>
              <a:gd name="connsiteY103" fmla="*/ 211257 h 319313"/>
              <a:gd name="connsiteX104" fmla="*/ 211305 w 319218"/>
              <a:gd name="connsiteY104" fmla="*/ 256900 h 319313"/>
              <a:gd name="connsiteX105" fmla="*/ 257036 w 319218"/>
              <a:gd name="connsiteY105" fmla="*/ 211257 h 319313"/>
              <a:gd name="connsiteX106" fmla="*/ 28031 w 319218"/>
              <a:gd name="connsiteY106" fmla="*/ 83562 h 319313"/>
              <a:gd name="connsiteX107" fmla="*/ 38316 w 319218"/>
              <a:gd name="connsiteY107" fmla="*/ 83562 h 319313"/>
              <a:gd name="connsiteX108" fmla="*/ 38316 w 319218"/>
              <a:gd name="connsiteY108" fmla="*/ 73108 h 319313"/>
              <a:gd name="connsiteX109" fmla="*/ 20111 w 319218"/>
              <a:gd name="connsiteY109" fmla="*/ 54983 h 319313"/>
              <a:gd name="connsiteX110" fmla="*/ 9657 w 319218"/>
              <a:gd name="connsiteY110" fmla="*/ 54983 h 319313"/>
              <a:gd name="connsiteX111" fmla="*/ 9657 w 319218"/>
              <a:gd name="connsiteY111" fmla="*/ 65437 h 319313"/>
              <a:gd name="connsiteX112" fmla="*/ 28031 w 319218"/>
              <a:gd name="connsiteY112" fmla="*/ 83562 h 319313"/>
              <a:gd name="connsiteX113" fmla="*/ 28031 w 319218"/>
              <a:gd name="connsiteY113" fmla="*/ 83562 h 3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19218" h="319313">
                <a:moveTo>
                  <a:pt x="50678" y="61085"/>
                </a:moveTo>
                <a:lnTo>
                  <a:pt x="50678" y="61085"/>
                </a:lnTo>
                <a:cubicBezTo>
                  <a:pt x="53471" y="63877"/>
                  <a:pt x="58082" y="63877"/>
                  <a:pt x="60962" y="61085"/>
                </a:cubicBezTo>
                <a:cubicBezTo>
                  <a:pt x="63925" y="58123"/>
                  <a:pt x="63925" y="53503"/>
                  <a:pt x="60962" y="50631"/>
                </a:cubicBezTo>
                <a:lnTo>
                  <a:pt x="19495" y="9082"/>
                </a:lnTo>
                <a:cubicBezTo>
                  <a:pt x="16623" y="6211"/>
                  <a:pt x="12003" y="6211"/>
                  <a:pt x="9219" y="9082"/>
                </a:cubicBezTo>
                <a:cubicBezTo>
                  <a:pt x="6169" y="12044"/>
                  <a:pt x="6169" y="16665"/>
                  <a:pt x="9219" y="19537"/>
                </a:cubicBezTo>
                <a:lnTo>
                  <a:pt x="50678" y="61085"/>
                </a:lnTo>
                <a:close/>
                <a:moveTo>
                  <a:pt x="73325" y="38348"/>
                </a:moveTo>
                <a:lnTo>
                  <a:pt x="73325" y="38348"/>
                </a:lnTo>
                <a:cubicBezTo>
                  <a:pt x="76118" y="41221"/>
                  <a:pt x="80729" y="41221"/>
                  <a:pt x="83611" y="38348"/>
                </a:cubicBezTo>
                <a:cubicBezTo>
                  <a:pt x="86572" y="35475"/>
                  <a:pt x="86572" y="30856"/>
                  <a:pt x="83611" y="27983"/>
                </a:cubicBezTo>
                <a:lnTo>
                  <a:pt x="65316" y="9689"/>
                </a:lnTo>
                <a:cubicBezTo>
                  <a:pt x="62444" y="6906"/>
                  <a:pt x="57823" y="6906"/>
                  <a:pt x="55040" y="9689"/>
                </a:cubicBezTo>
                <a:cubicBezTo>
                  <a:pt x="52079" y="12481"/>
                  <a:pt x="52079" y="17360"/>
                  <a:pt x="55040" y="20053"/>
                </a:cubicBezTo>
                <a:lnTo>
                  <a:pt x="73325" y="38348"/>
                </a:lnTo>
                <a:close/>
                <a:moveTo>
                  <a:pt x="68446" y="135386"/>
                </a:moveTo>
                <a:lnTo>
                  <a:pt x="68446" y="135386"/>
                </a:lnTo>
                <a:cubicBezTo>
                  <a:pt x="67581" y="128420"/>
                  <a:pt x="67055" y="121364"/>
                  <a:pt x="66886" y="114477"/>
                </a:cubicBezTo>
                <a:lnTo>
                  <a:pt x="114445" y="66837"/>
                </a:lnTo>
                <a:cubicBezTo>
                  <a:pt x="121412" y="67007"/>
                  <a:pt x="128378" y="67614"/>
                  <a:pt x="135345" y="68488"/>
                </a:cubicBezTo>
                <a:cubicBezTo>
                  <a:pt x="143800" y="69620"/>
                  <a:pt x="152336" y="71191"/>
                  <a:pt x="160606" y="73626"/>
                </a:cubicBezTo>
                <a:cubicBezTo>
                  <a:pt x="161826" y="73973"/>
                  <a:pt x="163218" y="74152"/>
                  <a:pt x="164529" y="74062"/>
                </a:cubicBezTo>
                <a:cubicBezTo>
                  <a:pt x="171238" y="73893"/>
                  <a:pt x="176634" y="68140"/>
                  <a:pt x="176286" y="61344"/>
                </a:cubicBezTo>
                <a:cubicBezTo>
                  <a:pt x="175938" y="51852"/>
                  <a:pt x="173852" y="42532"/>
                  <a:pt x="170195" y="33557"/>
                </a:cubicBezTo>
                <a:cubicBezTo>
                  <a:pt x="168793" y="30508"/>
                  <a:pt x="167233" y="27288"/>
                  <a:pt x="165483" y="24237"/>
                </a:cubicBezTo>
                <a:cubicBezTo>
                  <a:pt x="172112" y="22756"/>
                  <a:pt x="178989" y="22587"/>
                  <a:pt x="185786" y="23890"/>
                </a:cubicBezTo>
                <a:cubicBezTo>
                  <a:pt x="196846" y="25718"/>
                  <a:pt x="207469" y="30686"/>
                  <a:pt x="216184" y="39133"/>
                </a:cubicBezTo>
                <a:lnTo>
                  <a:pt x="216622" y="39659"/>
                </a:lnTo>
                <a:cubicBezTo>
                  <a:pt x="224719" y="47580"/>
                  <a:pt x="229690" y="57517"/>
                  <a:pt x="231864" y="67702"/>
                </a:cubicBezTo>
                <a:cubicBezTo>
                  <a:pt x="234300" y="78335"/>
                  <a:pt x="233345" y="89484"/>
                  <a:pt x="229421" y="99761"/>
                </a:cubicBezTo>
                <a:cubicBezTo>
                  <a:pt x="227682" y="104114"/>
                  <a:pt x="228903" y="109600"/>
                  <a:pt x="232730" y="112998"/>
                </a:cubicBezTo>
                <a:lnTo>
                  <a:pt x="236566" y="116663"/>
                </a:lnTo>
                <a:lnTo>
                  <a:pt x="239616" y="119795"/>
                </a:lnTo>
                <a:lnTo>
                  <a:pt x="240053" y="120231"/>
                </a:lnTo>
                <a:cubicBezTo>
                  <a:pt x="263566" y="143575"/>
                  <a:pt x="279246" y="171885"/>
                  <a:pt x="287086" y="201410"/>
                </a:cubicBezTo>
                <a:cubicBezTo>
                  <a:pt x="294757" y="229899"/>
                  <a:pt x="295454" y="260119"/>
                  <a:pt x="288826" y="288956"/>
                </a:cubicBezTo>
                <a:cubicBezTo>
                  <a:pt x="260087" y="295405"/>
                  <a:pt x="230116" y="294700"/>
                  <a:pt x="201547" y="287128"/>
                </a:cubicBezTo>
                <a:cubicBezTo>
                  <a:pt x="171754" y="279111"/>
                  <a:pt x="143533" y="263349"/>
                  <a:pt x="120190" y="240005"/>
                </a:cubicBezTo>
                <a:lnTo>
                  <a:pt x="116791" y="236696"/>
                </a:lnTo>
                <a:lnTo>
                  <a:pt x="116712" y="236696"/>
                </a:lnTo>
                <a:lnTo>
                  <a:pt x="113402" y="233030"/>
                </a:lnTo>
                <a:cubicBezTo>
                  <a:pt x="110084" y="229115"/>
                  <a:pt x="104687" y="227455"/>
                  <a:pt x="99719" y="229462"/>
                </a:cubicBezTo>
                <a:cubicBezTo>
                  <a:pt x="89443" y="233378"/>
                  <a:pt x="78205" y="234083"/>
                  <a:pt x="67751" y="231817"/>
                </a:cubicBezTo>
                <a:cubicBezTo>
                  <a:pt x="57475" y="229721"/>
                  <a:pt x="47628" y="224583"/>
                  <a:pt x="39618" y="216573"/>
                </a:cubicBezTo>
                <a:lnTo>
                  <a:pt x="39618" y="216653"/>
                </a:lnTo>
                <a:cubicBezTo>
                  <a:pt x="30824" y="207859"/>
                  <a:pt x="25597" y="197146"/>
                  <a:pt x="23848" y="185648"/>
                </a:cubicBezTo>
                <a:cubicBezTo>
                  <a:pt x="22715" y="179110"/>
                  <a:pt x="22804" y="172144"/>
                  <a:pt x="24205" y="165436"/>
                </a:cubicBezTo>
                <a:cubicBezTo>
                  <a:pt x="27336" y="167185"/>
                  <a:pt x="30475" y="168834"/>
                  <a:pt x="33606" y="170146"/>
                </a:cubicBezTo>
                <a:cubicBezTo>
                  <a:pt x="42490" y="173803"/>
                  <a:pt x="51722" y="175721"/>
                  <a:pt x="61132" y="176328"/>
                </a:cubicBezTo>
                <a:cubicBezTo>
                  <a:pt x="62444" y="176328"/>
                  <a:pt x="63925" y="176237"/>
                  <a:pt x="65137" y="175721"/>
                </a:cubicBezTo>
                <a:cubicBezTo>
                  <a:pt x="71765" y="174150"/>
                  <a:pt x="75422" y="167185"/>
                  <a:pt x="73673" y="160736"/>
                </a:cubicBezTo>
                <a:cubicBezTo>
                  <a:pt x="71408" y="152370"/>
                  <a:pt x="69669" y="143833"/>
                  <a:pt x="68446" y="135386"/>
                </a:cubicBezTo>
                <a:close/>
                <a:moveTo>
                  <a:pt x="42490" y="110303"/>
                </a:moveTo>
                <a:lnTo>
                  <a:pt x="42490" y="110303"/>
                </a:lnTo>
                <a:cubicBezTo>
                  <a:pt x="42490" y="119795"/>
                  <a:pt x="43017" y="129115"/>
                  <a:pt x="44239" y="138605"/>
                </a:cubicBezTo>
                <a:cubicBezTo>
                  <a:pt x="44756" y="141925"/>
                  <a:pt x="45104" y="145233"/>
                  <a:pt x="45719" y="148543"/>
                </a:cubicBezTo>
                <a:lnTo>
                  <a:pt x="43105" y="147499"/>
                </a:lnTo>
                <a:cubicBezTo>
                  <a:pt x="37093" y="145054"/>
                  <a:pt x="31519" y="141488"/>
                  <a:pt x="26551" y="136867"/>
                </a:cubicBezTo>
                <a:cubicBezTo>
                  <a:pt x="21591" y="132335"/>
                  <a:pt x="13831" y="132602"/>
                  <a:pt x="9219" y="137473"/>
                </a:cubicBezTo>
                <a:cubicBezTo>
                  <a:pt x="8346" y="138605"/>
                  <a:pt x="7560" y="139569"/>
                  <a:pt x="7123" y="140702"/>
                </a:cubicBezTo>
                <a:cubicBezTo>
                  <a:pt x="-538" y="155946"/>
                  <a:pt x="-2974" y="173107"/>
                  <a:pt x="-360" y="189564"/>
                </a:cubicBezTo>
                <a:cubicBezTo>
                  <a:pt x="2253" y="205941"/>
                  <a:pt x="9737" y="221363"/>
                  <a:pt x="22287" y="233904"/>
                </a:cubicBezTo>
                <a:lnTo>
                  <a:pt x="22287" y="233904"/>
                </a:lnTo>
                <a:lnTo>
                  <a:pt x="22287" y="233904"/>
                </a:lnTo>
                <a:cubicBezTo>
                  <a:pt x="33606" y="245490"/>
                  <a:pt x="47806" y="252716"/>
                  <a:pt x="62524" y="255944"/>
                </a:cubicBezTo>
                <a:cubicBezTo>
                  <a:pt x="75074" y="258558"/>
                  <a:pt x="87963" y="258211"/>
                  <a:pt x="100504" y="254981"/>
                </a:cubicBezTo>
                <a:lnTo>
                  <a:pt x="102769" y="257247"/>
                </a:lnTo>
                <a:lnTo>
                  <a:pt x="102947" y="257595"/>
                </a:lnTo>
                <a:lnTo>
                  <a:pt x="102769" y="257595"/>
                </a:lnTo>
                <a:cubicBezTo>
                  <a:pt x="129253" y="283908"/>
                  <a:pt x="161309" y="301757"/>
                  <a:pt x="195106" y="310819"/>
                </a:cubicBezTo>
                <a:cubicBezTo>
                  <a:pt x="230116" y="320319"/>
                  <a:pt x="267053" y="320319"/>
                  <a:pt x="302072" y="310819"/>
                </a:cubicBezTo>
                <a:cubicBezTo>
                  <a:pt x="306514" y="309686"/>
                  <a:pt x="309734" y="306289"/>
                  <a:pt x="310867" y="302113"/>
                </a:cubicBezTo>
                <a:lnTo>
                  <a:pt x="310867" y="301935"/>
                </a:lnTo>
                <a:lnTo>
                  <a:pt x="310867" y="301846"/>
                </a:lnTo>
                <a:cubicBezTo>
                  <a:pt x="320188" y="266917"/>
                  <a:pt x="320188" y="230069"/>
                  <a:pt x="310777" y="195138"/>
                </a:cubicBezTo>
                <a:cubicBezTo>
                  <a:pt x="301724" y="161431"/>
                  <a:pt x="283867" y="129204"/>
                  <a:pt x="257473" y="102900"/>
                </a:cubicBezTo>
                <a:lnTo>
                  <a:pt x="256689" y="102027"/>
                </a:lnTo>
                <a:lnTo>
                  <a:pt x="254949" y="100457"/>
                </a:lnTo>
                <a:cubicBezTo>
                  <a:pt x="258348" y="88084"/>
                  <a:pt x="258606" y="75026"/>
                  <a:pt x="255903" y="62475"/>
                </a:cubicBezTo>
                <a:cubicBezTo>
                  <a:pt x="252773" y="47848"/>
                  <a:pt x="245450" y="33737"/>
                  <a:pt x="233953" y="22319"/>
                </a:cubicBezTo>
                <a:lnTo>
                  <a:pt x="233256" y="21624"/>
                </a:lnTo>
                <a:cubicBezTo>
                  <a:pt x="220885" y="9609"/>
                  <a:pt x="205560" y="2197"/>
                  <a:pt x="189613" y="-408"/>
                </a:cubicBezTo>
                <a:cubicBezTo>
                  <a:pt x="172977" y="-2942"/>
                  <a:pt x="155735" y="-497"/>
                  <a:pt x="140223" y="7254"/>
                </a:cubicBezTo>
                <a:cubicBezTo>
                  <a:pt x="134300" y="10215"/>
                  <a:pt x="131865" y="17708"/>
                  <a:pt x="134827" y="23720"/>
                </a:cubicBezTo>
                <a:cubicBezTo>
                  <a:pt x="135345" y="24675"/>
                  <a:pt x="136049" y="25718"/>
                  <a:pt x="136914" y="26593"/>
                </a:cubicBezTo>
                <a:cubicBezTo>
                  <a:pt x="141446" y="31472"/>
                  <a:pt x="145103" y="37126"/>
                  <a:pt x="147546" y="43057"/>
                </a:cubicBezTo>
                <a:lnTo>
                  <a:pt x="148590" y="45751"/>
                </a:lnTo>
                <a:cubicBezTo>
                  <a:pt x="145281" y="45145"/>
                  <a:pt x="141794" y="44619"/>
                  <a:pt x="138485" y="44190"/>
                </a:cubicBezTo>
                <a:cubicBezTo>
                  <a:pt x="128726" y="42880"/>
                  <a:pt x="118977" y="42442"/>
                  <a:pt x="109219" y="42532"/>
                </a:cubicBezTo>
                <a:cubicBezTo>
                  <a:pt x="105909" y="42532"/>
                  <a:pt x="102947" y="43834"/>
                  <a:pt x="100683" y="45930"/>
                </a:cubicBezTo>
                <a:lnTo>
                  <a:pt x="100683" y="45930"/>
                </a:lnTo>
                <a:lnTo>
                  <a:pt x="45888" y="100634"/>
                </a:lnTo>
                <a:cubicBezTo>
                  <a:pt x="43364" y="103329"/>
                  <a:pt x="42142" y="106727"/>
                  <a:pt x="42490" y="110303"/>
                </a:cubicBezTo>
                <a:close/>
                <a:moveTo>
                  <a:pt x="211305" y="242272"/>
                </a:moveTo>
                <a:lnTo>
                  <a:pt x="211305" y="242272"/>
                </a:lnTo>
                <a:cubicBezTo>
                  <a:pt x="194143" y="242272"/>
                  <a:pt x="180300" y="228507"/>
                  <a:pt x="180300" y="211257"/>
                </a:cubicBezTo>
                <a:cubicBezTo>
                  <a:pt x="180300" y="194184"/>
                  <a:pt x="194143" y="180422"/>
                  <a:pt x="211305" y="180422"/>
                </a:cubicBezTo>
                <a:cubicBezTo>
                  <a:pt x="228377" y="180422"/>
                  <a:pt x="242319" y="194184"/>
                  <a:pt x="242319" y="211257"/>
                </a:cubicBezTo>
                <a:cubicBezTo>
                  <a:pt x="242319" y="228507"/>
                  <a:pt x="228377" y="242272"/>
                  <a:pt x="211305" y="242272"/>
                </a:cubicBezTo>
                <a:close/>
                <a:moveTo>
                  <a:pt x="257036" y="211257"/>
                </a:moveTo>
                <a:lnTo>
                  <a:pt x="257036" y="211257"/>
                </a:lnTo>
                <a:cubicBezTo>
                  <a:pt x="257036" y="185996"/>
                  <a:pt x="236566" y="165615"/>
                  <a:pt x="211305" y="165615"/>
                </a:cubicBezTo>
                <a:cubicBezTo>
                  <a:pt x="186045" y="165615"/>
                  <a:pt x="165483" y="185996"/>
                  <a:pt x="165483" y="211257"/>
                </a:cubicBezTo>
                <a:cubicBezTo>
                  <a:pt x="165483" y="236340"/>
                  <a:pt x="186045" y="256900"/>
                  <a:pt x="211305" y="256900"/>
                </a:cubicBezTo>
                <a:cubicBezTo>
                  <a:pt x="236566" y="256900"/>
                  <a:pt x="257036" y="236518"/>
                  <a:pt x="257036" y="211257"/>
                </a:cubicBezTo>
                <a:close/>
                <a:moveTo>
                  <a:pt x="28031" y="83562"/>
                </a:moveTo>
                <a:cubicBezTo>
                  <a:pt x="30824" y="86524"/>
                  <a:pt x="35524" y="86524"/>
                  <a:pt x="38316" y="83562"/>
                </a:cubicBezTo>
                <a:cubicBezTo>
                  <a:pt x="41188" y="80859"/>
                  <a:pt x="41188" y="76150"/>
                  <a:pt x="38316" y="73108"/>
                </a:cubicBezTo>
                <a:lnTo>
                  <a:pt x="20111" y="54983"/>
                </a:lnTo>
                <a:cubicBezTo>
                  <a:pt x="17229" y="52021"/>
                  <a:pt x="12439" y="52021"/>
                  <a:pt x="9657" y="54983"/>
                </a:cubicBezTo>
                <a:cubicBezTo>
                  <a:pt x="6776" y="57865"/>
                  <a:pt x="6776" y="62475"/>
                  <a:pt x="9657" y="65437"/>
                </a:cubicBezTo>
                <a:lnTo>
                  <a:pt x="28031" y="83562"/>
                </a:lnTo>
                <a:lnTo>
                  <a:pt x="28031" y="83562"/>
                </a:lnTo>
              </a:path>
            </a:pathLst>
          </a:custGeom>
          <a:solidFill>
            <a:schemeClr val="bg1"/>
          </a:solidFill>
          <a:ln w="1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lumMod val="95000"/>
                  <a:lumOff val="5000"/>
                </a:srgbClr>
              </a:solidFill>
              <a:effectLst/>
              <a:uLnTx/>
              <a:uFillTx/>
              <a:latin typeface="Arial"/>
              <a:ea typeface="微软雅黑"/>
              <a:cs typeface="微软雅黑" panose="020B0503020204020204" charset="-122"/>
              <a:sym typeface="Arial"/>
            </a:endParaRPr>
          </a:p>
        </p:txBody>
      </p:sp>
      <p:grpSp>
        <p:nvGrpSpPr>
          <p:cNvPr id="2" name="组合 1">
            <a:extLst>
              <a:ext uri="{FF2B5EF4-FFF2-40B4-BE49-F238E27FC236}">
                <a16:creationId xmlns:a16="http://schemas.microsoft.com/office/drawing/2014/main" id="{610712E2-40C5-99FC-B2B7-E46480B260AC}"/>
              </a:ext>
            </a:extLst>
          </p:cNvPr>
          <p:cNvGrpSpPr/>
          <p:nvPr/>
        </p:nvGrpSpPr>
        <p:grpSpPr>
          <a:xfrm>
            <a:off x="315280" y="3998778"/>
            <a:ext cx="3234491" cy="1021558"/>
            <a:chOff x="945754" y="4343399"/>
            <a:chExt cx="1719950" cy="479502"/>
          </a:xfrm>
        </p:grpSpPr>
        <p:sp>
          <p:nvSpPr>
            <p:cNvPr id="7" name="矩形: 圆角 6">
              <a:extLst>
                <a:ext uri="{FF2B5EF4-FFF2-40B4-BE49-F238E27FC236}">
                  <a16:creationId xmlns:a16="http://schemas.microsoft.com/office/drawing/2014/main" id="{5B6669CA-153A-7C2C-8E8E-A2214FAB4F5A}"/>
                </a:ext>
              </a:extLst>
            </p:cNvPr>
            <p:cNvSpPr/>
            <p:nvPr/>
          </p:nvSpPr>
          <p:spPr>
            <a:xfrm>
              <a:off x="945754" y="4343399"/>
              <a:ext cx="1719950" cy="479502"/>
            </a:xfrm>
            <a:prstGeom prst="roundRect">
              <a:avLst>
                <a:gd name="adj" fmla="val 50000"/>
              </a:avLst>
            </a:prstGeom>
            <a:gradFill flip="none" rotWithShape="1">
              <a:gsLst>
                <a:gs pos="0">
                  <a:schemeClr val="bg1"/>
                </a:gs>
                <a:gs pos="100000">
                  <a:schemeClr val="accent3"/>
                </a:gs>
              </a:gsLst>
              <a:lin ang="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sp>
          <p:nvSpPr>
            <p:cNvPr id="8" name="椭圆 7">
              <a:extLst>
                <a:ext uri="{FF2B5EF4-FFF2-40B4-BE49-F238E27FC236}">
                  <a16:creationId xmlns:a16="http://schemas.microsoft.com/office/drawing/2014/main" id="{C2B8C463-3442-50B7-A2EB-B6331BE8CF99}"/>
                </a:ext>
              </a:extLst>
            </p:cNvPr>
            <p:cNvSpPr/>
            <p:nvPr/>
          </p:nvSpPr>
          <p:spPr>
            <a:xfrm>
              <a:off x="1025913" y="4382429"/>
              <a:ext cx="401444" cy="401444"/>
            </a:xfrm>
            <a:prstGeom prst="ellips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cxnSp>
          <p:nvCxnSpPr>
            <p:cNvPr id="9" name="直接箭头连接符 8">
              <a:extLst>
                <a:ext uri="{FF2B5EF4-FFF2-40B4-BE49-F238E27FC236}">
                  <a16:creationId xmlns:a16="http://schemas.microsoft.com/office/drawing/2014/main" id="{41D9DB19-98A5-1673-79F6-7EBCA01B26E9}"/>
                </a:ext>
              </a:extLst>
            </p:cNvPr>
            <p:cNvCxnSpPr/>
            <p:nvPr/>
          </p:nvCxnSpPr>
          <p:spPr>
            <a:xfrm>
              <a:off x="1159369" y="4586280"/>
              <a:ext cx="18957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9AC6681E-60D3-ADB8-6639-829565FD84FC}"/>
                </a:ext>
              </a:extLst>
            </p:cNvPr>
            <p:cNvSpPr txBox="1"/>
            <p:nvPr/>
          </p:nvSpPr>
          <p:spPr>
            <a:xfrm>
              <a:off x="1480932" y="4481630"/>
              <a:ext cx="1102197" cy="187805"/>
            </a:xfrm>
            <a:prstGeom prst="rect">
              <a:avLst/>
            </a:prstGeom>
            <a:noFill/>
          </p:spPr>
          <p:txBody>
            <a:bodyPr vert="horz" wrap="square" rtlCol="0">
              <a:spAutoFit/>
            </a:bodyPr>
            <a:lstStyle>
              <a:defPPr>
                <a:defRPr lang="zh-CN"/>
              </a:defPPr>
              <a:lvl1pPr>
                <a:defRPr sz="1200">
                  <a:solidFill>
                    <a:srgbClr val="A0DD6D"/>
                  </a:soli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990099"/>
                  </a:solidFill>
                  <a:effectLst/>
                  <a:uLnTx/>
                  <a:uFillTx/>
                  <a:latin typeface="Arial"/>
                  <a:ea typeface="微软雅黑"/>
                  <a:cs typeface="微软雅黑" panose="020B0503020204020204" charset="-122"/>
                  <a:sym typeface="Arial"/>
                </a:rPr>
                <a:t>看“我”的</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文本框 2"/>
          <p:cNvSpPr txBox="1"/>
          <p:nvPr/>
        </p:nvSpPr>
        <p:spPr>
          <a:xfrm>
            <a:off x="4786942" y="536771"/>
            <a:ext cx="2651532" cy="584775"/>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看未来！</a:t>
            </a:r>
          </a:p>
        </p:txBody>
      </p:sp>
      <p:sp>
        <p:nvSpPr>
          <p:cNvPr id="50" name="矩形: 圆角 49"/>
          <p:cNvSpPr/>
          <p:nvPr/>
        </p:nvSpPr>
        <p:spPr>
          <a:xfrm>
            <a:off x="351206" y="1237229"/>
            <a:ext cx="6977636" cy="4699823"/>
          </a:xfrm>
          <a:prstGeom prst="roundRect">
            <a:avLst>
              <a:gd name="adj" fmla="val 7971"/>
            </a:avLst>
          </a:prstGeom>
          <a:solidFill>
            <a:schemeClr val="accent4">
              <a:lumMod val="90000"/>
              <a:lumOff val="10000"/>
            </a:schemeClr>
          </a:solidFill>
          <a:ln>
            <a:gradFill flip="none" rotWithShape="1">
              <a:gsLst>
                <a:gs pos="0">
                  <a:schemeClr val="bg1">
                    <a:alpha val="42000"/>
                  </a:schemeClr>
                </a:gs>
                <a:gs pos="91000">
                  <a:schemeClr val="accent1"/>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sp>
        <p:nvSpPr>
          <p:cNvPr id="71" name="文本框 70"/>
          <p:cNvSpPr txBox="1"/>
          <p:nvPr/>
        </p:nvSpPr>
        <p:spPr>
          <a:xfrm>
            <a:off x="1190213" y="1741876"/>
            <a:ext cx="2168470" cy="400110"/>
          </a:xfrm>
          <a:prstGeom prst="rect">
            <a:avLst/>
          </a:prstGeom>
          <a:noFill/>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未来的加密</a:t>
            </a:r>
          </a:p>
        </p:txBody>
      </p:sp>
      <p:sp>
        <p:nvSpPr>
          <p:cNvPr id="72" name="矩形 71"/>
          <p:cNvSpPr/>
          <p:nvPr/>
        </p:nvSpPr>
        <p:spPr>
          <a:xfrm>
            <a:off x="1479580" y="2457857"/>
            <a:ext cx="5739629" cy="1989134"/>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  全密态数据库将在软硬结合、支持范围查找的密态索引、动态数据安全存储等方面着意进行技术突破。安全多方计算最早研究工作成果为</a:t>
            </a:r>
            <a:r>
              <a:rPr kumimoji="0" lang="en-US" altLang="zh-CN" sz="12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SMCQL</a:t>
            </a:r>
            <a:r>
              <a:rPr kumimoji="0" lang="zh-CN" altLang="en-US" sz="12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，借助混淆电路技术，能够联合两个参与方的关系型数据库执行复杂的</a:t>
            </a:r>
            <a:r>
              <a:rPr kumimoji="0" lang="en-US" altLang="zh-CN" sz="12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SQL</a:t>
            </a:r>
            <a:r>
              <a:rPr kumimoji="0" lang="zh-CN" altLang="en-US" sz="12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查询且不泄露除查询结果之外的任何其他数据，随后</a:t>
            </a:r>
            <a:r>
              <a:rPr kumimoji="0" lang="en-US" altLang="zh-CN" sz="12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Conclave</a:t>
            </a:r>
            <a:r>
              <a:rPr kumimoji="0" lang="zh-CN" altLang="en-US" sz="12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将该框架用于大数据处理引擎上，结合秘密共享技术，能够联合三个参与方各自引擎执行复杂分析，但执行效率较低，为提高效率，未来可从结果精度和特定操作两个角度入手，一些工作将差分隐私技术与安全多方计算相结合，以降低精度为代价提升计算执行效率，此外，还可以针对数据库连接等经典操作针对性优化。</a:t>
            </a:r>
          </a:p>
        </p:txBody>
      </p:sp>
      <p:sp>
        <p:nvSpPr>
          <p:cNvPr id="73" name="文本框 72"/>
          <p:cNvSpPr txBox="1"/>
          <p:nvPr/>
        </p:nvSpPr>
        <p:spPr>
          <a:xfrm>
            <a:off x="780675" y="1382086"/>
            <a:ext cx="1023119" cy="307777"/>
          </a:xfrm>
          <a:prstGeom prst="rect">
            <a:avLst/>
          </a:prstGeom>
          <a:noFill/>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76%</a:t>
            </a:r>
            <a:endParaRPr kumimoji="0" lang="zh-CN" altLang="en-US" sz="14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cxnSp>
        <p:nvCxnSpPr>
          <p:cNvPr id="74" name="直接连接符 73"/>
          <p:cNvCxnSpPr/>
          <p:nvPr/>
        </p:nvCxnSpPr>
        <p:spPr>
          <a:xfrm flipH="1">
            <a:off x="1292234" y="1535974"/>
            <a:ext cx="619242" cy="0"/>
          </a:xfrm>
          <a:prstGeom prst="line">
            <a:avLst/>
          </a:prstGeom>
          <a:ln>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4693150" y="3178420"/>
            <a:ext cx="1312893" cy="400110"/>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gradFill>
                <a:gsLst>
                  <a:gs pos="0">
                    <a:srgbClr val="990099"/>
                  </a:gs>
                  <a:gs pos="100000">
                    <a:srgbClr val="3E3E7A"/>
                  </a:gs>
                </a:gsLst>
                <a:path path="circle">
                  <a:fillToRect r="100000" b="100000"/>
                </a:path>
              </a:gradFill>
              <a:effectLst/>
              <a:uLnTx/>
              <a:uFillTx/>
              <a:latin typeface="Arial"/>
              <a:ea typeface="微软雅黑"/>
              <a:cs typeface="微软雅黑" panose="020B0503020204020204" charset="-122"/>
              <a:sym typeface="Arial"/>
            </a:endParaRPr>
          </a:p>
        </p:txBody>
      </p:sp>
      <p:pic>
        <p:nvPicPr>
          <p:cNvPr id="28" name="图片 27"/>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flipH="1">
            <a:off x="7438474" y="1817225"/>
            <a:ext cx="3892450" cy="4263156"/>
          </a:xfrm>
          <a:custGeom>
            <a:avLst/>
            <a:gdLst>
              <a:gd name="connsiteX0" fmla="*/ 0 w 1468238"/>
              <a:gd name="connsiteY0" fmla="*/ 0 h 1608069"/>
              <a:gd name="connsiteX1" fmla="*/ 1340058 w 1468238"/>
              <a:gd name="connsiteY1" fmla="*/ 0 h 1608069"/>
              <a:gd name="connsiteX2" fmla="*/ 1468238 w 1468238"/>
              <a:gd name="connsiteY2" fmla="*/ 128180 h 1608069"/>
              <a:gd name="connsiteX3" fmla="*/ 1468238 w 1468238"/>
              <a:gd name="connsiteY3" fmla="*/ 1479889 h 1608069"/>
              <a:gd name="connsiteX4" fmla="*/ 1340058 w 1468238"/>
              <a:gd name="connsiteY4" fmla="*/ 1608069 h 1608069"/>
              <a:gd name="connsiteX5" fmla="*/ 0 w 1468238"/>
              <a:gd name="connsiteY5" fmla="*/ 1608069 h 160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238" h="1608069">
                <a:moveTo>
                  <a:pt x="0" y="0"/>
                </a:moveTo>
                <a:lnTo>
                  <a:pt x="1340058" y="0"/>
                </a:lnTo>
                <a:cubicBezTo>
                  <a:pt x="1410850" y="0"/>
                  <a:pt x="1468238" y="57388"/>
                  <a:pt x="1468238" y="128180"/>
                </a:cubicBezTo>
                <a:lnTo>
                  <a:pt x="1468238" y="1479889"/>
                </a:lnTo>
                <a:cubicBezTo>
                  <a:pt x="1468238" y="1550681"/>
                  <a:pt x="1410850" y="1608069"/>
                  <a:pt x="1340058" y="1608069"/>
                </a:cubicBezTo>
                <a:lnTo>
                  <a:pt x="0" y="1608069"/>
                </a:lnTo>
                <a:close/>
              </a:path>
            </a:pathLst>
          </a:custGeom>
        </p:spPr>
      </p:pic>
      <p:grpSp>
        <p:nvGrpSpPr>
          <p:cNvPr id="52" name="组合 51"/>
          <p:cNvGrpSpPr/>
          <p:nvPr/>
        </p:nvGrpSpPr>
        <p:grpSpPr>
          <a:xfrm>
            <a:off x="7042185" y="5707369"/>
            <a:ext cx="286657" cy="286657"/>
            <a:chOff x="2638097" y="2317532"/>
            <a:chExt cx="462455" cy="462455"/>
          </a:xfrm>
        </p:grpSpPr>
        <p:sp>
          <p:nvSpPr>
            <p:cNvPr id="53" name="椭圆 52"/>
            <p:cNvSpPr/>
            <p:nvPr/>
          </p:nvSpPr>
          <p:spPr>
            <a:xfrm>
              <a:off x="2638097" y="2317532"/>
              <a:ext cx="462455" cy="462455"/>
            </a:xfrm>
            <a:prstGeom prst="ellips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sp>
          <p:nvSpPr>
            <p:cNvPr id="54" name="加号 53"/>
            <p:cNvSpPr/>
            <p:nvPr/>
          </p:nvSpPr>
          <p:spPr>
            <a:xfrm>
              <a:off x="2727434" y="2406869"/>
              <a:ext cx="283780" cy="283780"/>
            </a:xfrm>
            <a:prstGeom prst="mathPlus">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grpSp>
      <p:sp>
        <p:nvSpPr>
          <p:cNvPr id="86" name="图形 14"/>
          <p:cNvSpPr/>
          <p:nvPr/>
        </p:nvSpPr>
        <p:spPr>
          <a:xfrm flipV="1">
            <a:off x="4886708" y="829159"/>
            <a:ext cx="231297" cy="231366"/>
          </a:xfrm>
          <a:custGeom>
            <a:avLst/>
            <a:gdLst>
              <a:gd name="connsiteX0" fmla="*/ 50678 w 319218"/>
              <a:gd name="connsiteY0" fmla="*/ 61085 h 319313"/>
              <a:gd name="connsiteX1" fmla="*/ 50678 w 319218"/>
              <a:gd name="connsiteY1" fmla="*/ 61085 h 319313"/>
              <a:gd name="connsiteX2" fmla="*/ 60962 w 319218"/>
              <a:gd name="connsiteY2" fmla="*/ 61085 h 319313"/>
              <a:gd name="connsiteX3" fmla="*/ 60962 w 319218"/>
              <a:gd name="connsiteY3" fmla="*/ 50631 h 319313"/>
              <a:gd name="connsiteX4" fmla="*/ 19495 w 319218"/>
              <a:gd name="connsiteY4" fmla="*/ 9082 h 319313"/>
              <a:gd name="connsiteX5" fmla="*/ 9219 w 319218"/>
              <a:gd name="connsiteY5" fmla="*/ 9082 h 319313"/>
              <a:gd name="connsiteX6" fmla="*/ 9219 w 319218"/>
              <a:gd name="connsiteY6" fmla="*/ 19537 h 319313"/>
              <a:gd name="connsiteX7" fmla="*/ 50678 w 319218"/>
              <a:gd name="connsiteY7" fmla="*/ 61085 h 319313"/>
              <a:gd name="connsiteX8" fmla="*/ 73325 w 319218"/>
              <a:gd name="connsiteY8" fmla="*/ 38348 h 319313"/>
              <a:gd name="connsiteX9" fmla="*/ 73325 w 319218"/>
              <a:gd name="connsiteY9" fmla="*/ 38348 h 319313"/>
              <a:gd name="connsiteX10" fmla="*/ 83611 w 319218"/>
              <a:gd name="connsiteY10" fmla="*/ 38348 h 319313"/>
              <a:gd name="connsiteX11" fmla="*/ 83611 w 319218"/>
              <a:gd name="connsiteY11" fmla="*/ 27983 h 319313"/>
              <a:gd name="connsiteX12" fmla="*/ 65316 w 319218"/>
              <a:gd name="connsiteY12" fmla="*/ 9689 h 319313"/>
              <a:gd name="connsiteX13" fmla="*/ 55040 w 319218"/>
              <a:gd name="connsiteY13" fmla="*/ 9689 h 319313"/>
              <a:gd name="connsiteX14" fmla="*/ 55040 w 319218"/>
              <a:gd name="connsiteY14" fmla="*/ 20053 h 319313"/>
              <a:gd name="connsiteX15" fmla="*/ 73325 w 319218"/>
              <a:gd name="connsiteY15" fmla="*/ 38348 h 319313"/>
              <a:gd name="connsiteX16" fmla="*/ 68446 w 319218"/>
              <a:gd name="connsiteY16" fmla="*/ 135386 h 319313"/>
              <a:gd name="connsiteX17" fmla="*/ 68446 w 319218"/>
              <a:gd name="connsiteY17" fmla="*/ 135386 h 319313"/>
              <a:gd name="connsiteX18" fmla="*/ 66886 w 319218"/>
              <a:gd name="connsiteY18" fmla="*/ 114477 h 319313"/>
              <a:gd name="connsiteX19" fmla="*/ 114445 w 319218"/>
              <a:gd name="connsiteY19" fmla="*/ 66837 h 319313"/>
              <a:gd name="connsiteX20" fmla="*/ 135345 w 319218"/>
              <a:gd name="connsiteY20" fmla="*/ 68488 h 319313"/>
              <a:gd name="connsiteX21" fmla="*/ 160606 w 319218"/>
              <a:gd name="connsiteY21" fmla="*/ 73626 h 319313"/>
              <a:gd name="connsiteX22" fmla="*/ 164529 w 319218"/>
              <a:gd name="connsiteY22" fmla="*/ 74062 h 319313"/>
              <a:gd name="connsiteX23" fmla="*/ 176286 w 319218"/>
              <a:gd name="connsiteY23" fmla="*/ 61344 h 319313"/>
              <a:gd name="connsiteX24" fmla="*/ 170195 w 319218"/>
              <a:gd name="connsiteY24" fmla="*/ 33557 h 319313"/>
              <a:gd name="connsiteX25" fmla="*/ 165483 w 319218"/>
              <a:gd name="connsiteY25" fmla="*/ 24237 h 319313"/>
              <a:gd name="connsiteX26" fmla="*/ 185786 w 319218"/>
              <a:gd name="connsiteY26" fmla="*/ 23890 h 319313"/>
              <a:gd name="connsiteX27" fmla="*/ 216184 w 319218"/>
              <a:gd name="connsiteY27" fmla="*/ 39133 h 319313"/>
              <a:gd name="connsiteX28" fmla="*/ 216622 w 319218"/>
              <a:gd name="connsiteY28" fmla="*/ 39659 h 319313"/>
              <a:gd name="connsiteX29" fmla="*/ 231864 w 319218"/>
              <a:gd name="connsiteY29" fmla="*/ 67702 h 319313"/>
              <a:gd name="connsiteX30" fmla="*/ 229421 w 319218"/>
              <a:gd name="connsiteY30" fmla="*/ 99761 h 319313"/>
              <a:gd name="connsiteX31" fmla="*/ 232730 w 319218"/>
              <a:gd name="connsiteY31" fmla="*/ 112998 h 319313"/>
              <a:gd name="connsiteX32" fmla="*/ 236566 w 319218"/>
              <a:gd name="connsiteY32" fmla="*/ 116663 h 319313"/>
              <a:gd name="connsiteX33" fmla="*/ 239616 w 319218"/>
              <a:gd name="connsiteY33" fmla="*/ 119795 h 319313"/>
              <a:gd name="connsiteX34" fmla="*/ 240053 w 319218"/>
              <a:gd name="connsiteY34" fmla="*/ 120231 h 319313"/>
              <a:gd name="connsiteX35" fmla="*/ 287086 w 319218"/>
              <a:gd name="connsiteY35" fmla="*/ 201410 h 319313"/>
              <a:gd name="connsiteX36" fmla="*/ 288826 w 319218"/>
              <a:gd name="connsiteY36" fmla="*/ 288956 h 319313"/>
              <a:gd name="connsiteX37" fmla="*/ 201547 w 319218"/>
              <a:gd name="connsiteY37" fmla="*/ 287128 h 319313"/>
              <a:gd name="connsiteX38" fmla="*/ 120190 w 319218"/>
              <a:gd name="connsiteY38" fmla="*/ 240005 h 319313"/>
              <a:gd name="connsiteX39" fmla="*/ 116791 w 319218"/>
              <a:gd name="connsiteY39" fmla="*/ 236696 h 319313"/>
              <a:gd name="connsiteX40" fmla="*/ 116712 w 319218"/>
              <a:gd name="connsiteY40" fmla="*/ 236696 h 319313"/>
              <a:gd name="connsiteX41" fmla="*/ 113402 w 319218"/>
              <a:gd name="connsiteY41" fmla="*/ 233030 h 319313"/>
              <a:gd name="connsiteX42" fmla="*/ 99719 w 319218"/>
              <a:gd name="connsiteY42" fmla="*/ 229462 h 319313"/>
              <a:gd name="connsiteX43" fmla="*/ 67751 w 319218"/>
              <a:gd name="connsiteY43" fmla="*/ 231817 h 319313"/>
              <a:gd name="connsiteX44" fmla="*/ 39618 w 319218"/>
              <a:gd name="connsiteY44" fmla="*/ 216573 h 319313"/>
              <a:gd name="connsiteX45" fmla="*/ 39618 w 319218"/>
              <a:gd name="connsiteY45" fmla="*/ 216653 h 319313"/>
              <a:gd name="connsiteX46" fmla="*/ 23848 w 319218"/>
              <a:gd name="connsiteY46" fmla="*/ 185648 h 319313"/>
              <a:gd name="connsiteX47" fmla="*/ 24205 w 319218"/>
              <a:gd name="connsiteY47" fmla="*/ 165436 h 319313"/>
              <a:gd name="connsiteX48" fmla="*/ 33606 w 319218"/>
              <a:gd name="connsiteY48" fmla="*/ 170146 h 319313"/>
              <a:gd name="connsiteX49" fmla="*/ 61132 w 319218"/>
              <a:gd name="connsiteY49" fmla="*/ 176328 h 319313"/>
              <a:gd name="connsiteX50" fmla="*/ 65137 w 319218"/>
              <a:gd name="connsiteY50" fmla="*/ 175721 h 319313"/>
              <a:gd name="connsiteX51" fmla="*/ 73673 w 319218"/>
              <a:gd name="connsiteY51" fmla="*/ 160736 h 319313"/>
              <a:gd name="connsiteX52" fmla="*/ 68446 w 319218"/>
              <a:gd name="connsiteY52" fmla="*/ 135386 h 319313"/>
              <a:gd name="connsiteX53" fmla="*/ 42490 w 319218"/>
              <a:gd name="connsiteY53" fmla="*/ 110303 h 319313"/>
              <a:gd name="connsiteX54" fmla="*/ 42490 w 319218"/>
              <a:gd name="connsiteY54" fmla="*/ 110303 h 319313"/>
              <a:gd name="connsiteX55" fmla="*/ 44239 w 319218"/>
              <a:gd name="connsiteY55" fmla="*/ 138605 h 319313"/>
              <a:gd name="connsiteX56" fmla="*/ 45719 w 319218"/>
              <a:gd name="connsiteY56" fmla="*/ 148543 h 319313"/>
              <a:gd name="connsiteX57" fmla="*/ 43105 w 319218"/>
              <a:gd name="connsiteY57" fmla="*/ 147499 h 319313"/>
              <a:gd name="connsiteX58" fmla="*/ 26551 w 319218"/>
              <a:gd name="connsiteY58" fmla="*/ 136867 h 319313"/>
              <a:gd name="connsiteX59" fmla="*/ 9219 w 319218"/>
              <a:gd name="connsiteY59" fmla="*/ 137473 h 319313"/>
              <a:gd name="connsiteX60" fmla="*/ 7123 w 319218"/>
              <a:gd name="connsiteY60" fmla="*/ 140702 h 319313"/>
              <a:gd name="connsiteX61" fmla="*/ -360 w 319218"/>
              <a:gd name="connsiteY61" fmla="*/ 189564 h 319313"/>
              <a:gd name="connsiteX62" fmla="*/ 22287 w 319218"/>
              <a:gd name="connsiteY62" fmla="*/ 233904 h 319313"/>
              <a:gd name="connsiteX63" fmla="*/ 22287 w 319218"/>
              <a:gd name="connsiteY63" fmla="*/ 233904 h 319313"/>
              <a:gd name="connsiteX64" fmla="*/ 22287 w 319218"/>
              <a:gd name="connsiteY64" fmla="*/ 233904 h 319313"/>
              <a:gd name="connsiteX65" fmla="*/ 62524 w 319218"/>
              <a:gd name="connsiteY65" fmla="*/ 255944 h 319313"/>
              <a:gd name="connsiteX66" fmla="*/ 100504 w 319218"/>
              <a:gd name="connsiteY66" fmla="*/ 254981 h 319313"/>
              <a:gd name="connsiteX67" fmla="*/ 102769 w 319218"/>
              <a:gd name="connsiteY67" fmla="*/ 257247 h 319313"/>
              <a:gd name="connsiteX68" fmla="*/ 102947 w 319218"/>
              <a:gd name="connsiteY68" fmla="*/ 257595 h 319313"/>
              <a:gd name="connsiteX69" fmla="*/ 102769 w 319218"/>
              <a:gd name="connsiteY69" fmla="*/ 257595 h 319313"/>
              <a:gd name="connsiteX70" fmla="*/ 195106 w 319218"/>
              <a:gd name="connsiteY70" fmla="*/ 310819 h 319313"/>
              <a:gd name="connsiteX71" fmla="*/ 302072 w 319218"/>
              <a:gd name="connsiteY71" fmla="*/ 310819 h 319313"/>
              <a:gd name="connsiteX72" fmla="*/ 310867 w 319218"/>
              <a:gd name="connsiteY72" fmla="*/ 302113 h 319313"/>
              <a:gd name="connsiteX73" fmla="*/ 310867 w 319218"/>
              <a:gd name="connsiteY73" fmla="*/ 301935 h 319313"/>
              <a:gd name="connsiteX74" fmla="*/ 310867 w 319218"/>
              <a:gd name="connsiteY74" fmla="*/ 301846 h 319313"/>
              <a:gd name="connsiteX75" fmla="*/ 310777 w 319218"/>
              <a:gd name="connsiteY75" fmla="*/ 195138 h 319313"/>
              <a:gd name="connsiteX76" fmla="*/ 257473 w 319218"/>
              <a:gd name="connsiteY76" fmla="*/ 102900 h 319313"/>
              <a:gd name="connsiteX77" fmla="*/ 256689 w 319218"/>
              <a:gd name="connsiteY77" fmla="*/ 102027 h 319313"/>
              <a:gd name="connsiteX78" fmla="*/ 254949 w 319218"/>
              <a:gd name="connsiteY78" fmla="*/ 100457 h 319313"/>
              <a:gd name="connsiteX79" fmla="*/ 255903 w 319218"/>
              <a:gd name="connsiteY79" fmla="*/ 62475 h 319313"/>
              <a:gd name="connsiteX80" fmla="*/ 233953 w 319218"/>
              <a:gd name="connsiteY80" fmla="*/ 22319 h 319313"/>
              <a:gd name="connsiteX81" fmla="*/ 233256 w 319218"/>
              <a:gd name="connsiteY81" fmla="*/ 21624 h 319313"/>
              <a:gd name="connsiteX82" fmla="*/ 189613 w 319218"/>
              <a:gd name="connsiteY82" fmla="*/ -408 h 319313"/>
              <a:gd name="connsiteX83" fmla="*/ 140223 w 319218"/>
              <a:gd name="connsiteY83" fmla="*/ 7254 h 319313"/>
              <a:gd name="connsiteX84" fmla="*/ 134827 w 319218"/>
              <a:gd name="connsiteY84" fmla="*/ 23720 h 319313"/>
              <a:gd name="connsiteX85" fmla="*/ 136914 w 319218"/>
              <a:gd name="connsiteY85" fmla="*/ 26593 h 319313"/>
              <a:gd name="connsiteX86" fmla="*/ 147546 w 319218"/>
              <a:gd name="connsiteY86" fmla="*/ 43057 h 319313"/>
              <a:gd name="connsiteX87" fmla="*/ 148590 w 319218"/>
              <a:gd name="connsiteY87" fmla="*/ 45751 h 319313"/>
              <a:gd name="connsiteX88" fmla="*/ 138485 w 319218"/>
              <a:gd name="connsiteY88" fmla="*/ 44190 h 319313"/>
              <a:gd name="connsiteX89" fmla="*/ 109219 w 319218"/>
              <a:gd name="connsiteY89" fmla="*/ 42532 h 319313"/>
              <a:gd name="connsiteX90" fmla="*/ 100683 w 319218"/>
              <a:gd name="connsiteY90" fmla="*/ 45930 h 319313"/>
              <a:gd name="connsiteX91" fmla="*/ 100683 w 319218"/>
              <a:gd name="connsiteY91" fmla="*/ 45930 h 319313"/>
              <a:gd name="connsiteX92" fmla="*/ 45888 w 319218"/>
              <a:gd name="connsiteY92" fmla="*/ 100634 h 319313"/>
              <a:gd name="connsiteX93" fmla="*/ 42490 w 319218"/>
              <a:gd name="connsiteY93" fmla="*/ 110303 h 319313"/>
              <a:gd name="connsiteX94" fmla="*/ 211305 w 319218"/>
              <a:gd name="connsiteY94" fmla="*/ 242272 h 319313"/>
              <a:gd name="connsiteX95" fmla="*/ 211305 w 319218"/>
              <a:gd name="connsiteY95" fmla="*/ 242272 h 319313"/>
              <a:gd name="connsiteX96" fmla="*/ 180300 w 319218"/>
              <a:gd name="connsiteY96" fmla="*/ 211257 h 319313"/>
              <a:gd name="connsiteX97" fmla="*/ 211305 w 319218"/>
              <a:gd name="connsiteY97" fmla="*/ 180422 h 319313"/>
              <a:gd name="connsiteX98" fmla="*/ 242319 w 319218"/>
              <a:gd name="connsiteY98" fmla="*/ 211257 h 319313"/>
              <a:gd name="connsiteX99" fmla="*/ 211305 w 319218"/>
              <a:gd name="connsiteY99" fmla="*/ 242272 h 319313"/>
              <a:gd name="connsiteX100" fmla="*/ 257036 w 319218"/>
              <a:gd name="connsiteY100" fmla="*/ 211257 h 319313"/>
              <a:gd name="connsiteX101" fmla="*/ 257036 w 319218"/>
              <a:gd name="connsiteY101" fmla="*/ 211257 h 319313"/>
              <a:gd name="connsiteX102" fmla="*/ 211305 w 319218"/>
              <a:gd name="connsiteY102" fmla="*/ 165615 h 319313"/>
              <a:gd name="connsiteX103" fmla="*/ 165483 w 319218"/>
              <a:gd name="connsiteY103" fmla="*/ 211257 h 319313"/>
              <a:gd name="connsiteX104" fmla="*/ 211305 w 319218"/>
              <a:gd name="connsiteY104" fmla="*/ 256900 h 319313"/>
              <a:gd name="connsiteX105" fmla="*/ 257036 w 319218"/>
              <a:gd name="connsiteY105" fmla="*/ 211257 h 319313"/>
              <a:gd name="connsiteX106" fmla="*/ 28031 w 319218"/>
              <a:gd name="connsiteY106" fmla="*/ 83562 h 319313"/>
              <a:gd name="connsiteX107" fmla="*/ 38316 w 319218"/>
              <a:gd name="connsiteY107" fmla="*/ 83562 h 319313"/>
              <a:gd name="connsiteX108" fmla="*/ 38316 w 319218"/>
              <a:gd name="connsiteY108" fmla="*/ 73108 h 319313"/>
              <a:gd name="connsiteX109" fmla="*/ 20111 w 319218"/>
              <a:gd name="connsiteY109" fmla="*/ 54983 h 319313"/>
              <a:gd name="connsiteX110" fmla="*/ 9657 w 319218"/>
              <a:gd name="connsiteY110" fmla="*/ 54983 h 319313"/>
              <a:gd name="connsiteX111" fmla="*/ 9657 w 319218"/>
              <a:gd name="connsiteY111" fmla="*/ 65437 h 319313"/>
              <a:gd name="connsiteX112" fmla="*/ 28031 w 319218"/>
              <a:gd name="connsiteY112" fmla="*/ 83562 h 319313"/>
              <a:gd name="connsiteX113" fmla="*/ 28031 w 319218"/>
              <a:gd name="connsiteY113" fmla="*/ 83562 h 3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19218" h="319313">
                <a:moveTo>
                  <a:pt x="50678" y="61085"/>
                </a:moveTo>
                <a:lnTo>
                  <a:pt x="50678" y="61085"/>
                </a:lnTo>
                <a:cubicBezTo>
                  <a:pt x="53471" y="63877"/>
                  <a:pt x="58082" y="63877"/>
                  <a:pt x="60962" y="61085"/>
                </a:cubicBezTo>
                <a:cubicBezTo>
                  <a:pt x="63925" y="58123"/>
                  <a:pt x="63925" y="53503"/>
                  <a:pt x="60962" y="50631"/>
                </a:cubicBezTo>
                <a:lnTo>
                  <a:pt x="19495" y="9082"/>
                </a:lnTo>
                <a:cubicBezTo>
                  <a:pt x="16623" y="6211"/>
                  <a:pt x="12003" y="6211"/>
                  <a:pt x="9219" y="9082"/>
                </a:cubicBezTo>
                <a:cubicBezTo>
                  <a:pt x="6169" y="12044"/>
                  <a:pt x="6169" y="16665"/>
                  <a:pt x="9219" y="19537"/>
                </a:cubicBezTo>
                <a:lnTo>
                  <a:pt x="50678" y="61085"/>
                </a:lnTo>
                <a:close/>
                <a:moveTo>
                  <a:pt x="73325" y="38348"/>
                </a:moveTo>
                <a:lnTo>
                  <a:pt x="73325" y="38348"/>
                </a:lnTo>
                <a:cubicBezTo>
                  <a:pt x="76118" y="41221"/>
                  <a:pt x="80729" y="41221"/>
                  <a:pt x="83611" y="38348"/>
                </a:cubicBezTo>
                <a:cubicBezTo>
                  <a:pt x="86572" y="35475"/>
                  <a:pt x="86572" y="30856"/>
                  <a:pt x="83611" y="27983"/>
                </a:cubicBezTo>
                <a:lnTo>
                  <a:pt x="65316" y="9689"/>
                </a:lnTo>
                <a:cubicBezTo>
                  <a:pt x="62444" y="6906"/>
                  <a:pt x="57823" y="6906"/>
                  <a:pt x="55040" y="9689"/>
                </a:cubicBezTo>
                <a:cubicBezTo>
                  <a:pt x="52079" y="12481"/>
                  <a:pt x="52079" y="17360"/>
                  <a:pt x="55040" y="20053"/>
                </a:cubicBezTo>
                <a:lnTo>
                  <a:pt x="73325" y="38348"/>
                </a:lnTo>
                <a:close/>
                <a:moveTo>
                  <a:pt x="68446" y="135386"/>
                </a:moveTo>
                <a:lnTo>
                  <a:pt x="68446" y="135386"/>
                </a:lnTo>
                <a:cubicBezTo>
                  <a:pt x="67581" y="128420"/>
                  <a:pt x="67055" y="121364"/>
                  <a:pt x="66886" y="114477"/>
                </a:cubicBezTo>
                <a:lnTo>
                  <a:pt x="114445" y="66837"/>
                </a:lnTo>
                <a:cubicBezTo>
                  <a:pt x="121412" y="67007"/>
                  <a:pt x="128378" y="67614"/>
                  <a:pt x="135345" y="68488"/>
                </a:cubicBezTo>
                <a:cubicBezTo>
                  <a:pt x="143800" y="69620"/>
                  <a:pt x="152336" y="71191"/>
                  <a:pt x="160606" y="73626"/>
                </a:cubicBezTo>
                <a:cubicBezTo>
                  <a:pt x="161826" y="73973"/>
                  <a:pt x="163218" y="74152"/>
                  <a:pt x="164529" y="74062"/>
                </a:cubicBezTo>
                <a:cubicBezTo>
                  <a:pt x="171238" y="73893"/>
                  <a:pt x="176634" y="68140"/>
                  <a:pt x="176286" y="61344"/>
                </a:cubicBezTo>
                <a:cubicBezTo>
                  <a:pt x="175938" y="51852"/>
                  <a:pt x="173852" y="42532"/>
                  <a:pt x="170195" y="33557"/>
                </a:cubicBezTo>
                <a:cubicBezTo>
                  <a:pt x="168793" y="30508"/>
                  <a:pt x="167233" y="27288"/>
                  <a:pt x="165483" y="24237"/>
                </a:cubicBezTo>
                <a:cubicBezTo>
                  <a:pt x="172112" y="22756"/>
                  <a:pt x="178989" y="22587"/>
                  <a:pt x="185786" y="23890"/>
                </a:cubicBezTo>
                <a:cubicBezTo>
                  <a:pt x="196846" y="25718"/>
                  <a:pt x="207469" y="30686"/>
                  <a:pt x="216184" y="39133"/>
                </a:cubicBezTo>
                <a:lnTo>
                  <a:pt x="216622" y="39659"/>
                </a:lnTo>
                <a:cubicBezTo>
                  <a:pt x="224719" y="47580"/>
                  <a:pt x="229690" y="57517"/>
                  <a:pt x="231864" y="67702"/>
                </a:cubicBezTo>
                <a:cubicBezTo>
                  <a:pt x="234300" y="78335"/>
                  <a:pt x="233345" y="89484"/>
                  <a:pt x="229421" y="99761"/>
                </a:cubicBezTo>
                <a:cubicBezTo>
                  <a:pt x="227682" y="104114"/>
                  <a:pt x="228903" y="109600"/>
                  <a:pt x="232730" y="112998"/>
                </a:cubicBezTo>
                <a:lnTo>
                  <a:pt x="236566" y="116663"/>
                </a:lnTo>
                <a:lnTo>
                  <a:pt x="239616" y="119795"/>
                </a:lnTo>
                <a:lnTo>
                  <a:pt x="240053" y="120231"/>
                </a:lnTo>
                <a:cubicBezTo>
                  <a:pt x="263566" y="143575"/>
                  <a:pt x="279246" y="171885"/>
                  <a:pt x="287086" y="201410"/>
                </a:cubicBezTo>
                <a:cubicBezTo>
                  <a:pt x="294757" y="229899"/>
                  <a:pt x="295454" y="260119"/>
                  <a:pt x="288826" y="288956"/>
                </a:cubicBezTo>
                <a:cubicBezTo>
                  <a:pt x="260087" y="295405"/>
                  <a:pt x="230116" y="294700"/>
                  <a:pt x="201547" y="287128"/>
                </a:cubicBezTo>
                <a:cubicBezTo>
                  <a:pt x="171754" y="279111"/>
                  <a:pt x="143533" y="263349"/>
                  <a:pt x="120190" y="240005"/>
                </a:cubicBezTo>
                <a:lnTo>
                  <a:pt x="116791" y="236696"/>
                </a:lnTo>
                <a:lnTo>
                  <a:pt x="116712" y="236696"/>
                </a:lnTo>
                <a:lnTo>
                  <a:pt x="113402" y="233030"/>
                </a:lnTo>
                <a:cubicBezTo>
                  <a:pt x="110084" y="229115"/>
                  <a:pt x="104687" y="227455"/>
                  <a:pt x="99719" y="229462"/>
                </a:cubicBezTo>
                <a:cubicBezTo>
                  <a:pt x="89443" y="233378"/>
                  <a:pt x="78205" y="234083"/>
                  <a:pt x="67751" y="231817"/>
                </a:cubicBezTo>
                <a:cubicBezTo>
                  <a:pt x="57475" y="229721"/>
                  <a:pt x="47628" y="224583"/>
                  <a:pt x="39618" y="216573"/>
                </a:cubicBezTo>
                <a:lnTo>
                  <a:pt x="39618" y="216653"/>
                </a:lnTo>
                <a:cubicBezTo>
                  <a:pt x="30824" y="207859"/>
                  <a:pt x="25597" y="197146"/>
                  <a:pt x="23848" y="185648"/>
                </a:cubicBezTo>
                <a:cubicBezTo>
                  <a:pt x="22715" y="179110"/>
                  <a:pt x="22804" y="172144"/>
                  <a:pt x="24205" y="165436"/>
                </a:cubicBezTo>
                <a:cubicBezTo>
                  <a:pt x="27336" y="167185"/>
                  <a:pt x="30475" y="168834"/>
                  <a:pt x="33606" y="170146"/>
                </a:cubicBezTo>
                <a:cubicBezTo>
                  <a:pt x="42490" y="173803"/>
                  <a:pt x="51722" y="175721"/>
                  <a:pt x="61132" y="176328"/>
                </a:cubicBezTo>
                <a:cubicBezTo>
                  <a:pt x="62444" y="176328"/>
                  <a:pt x="63925" y="176237"/>
                  <a:pt x="65137" y="175721"/>
                </a:cubicBezTo>
                <a:cubicBezTo>
                  <a:pt x="71765" y="174150"/>
                  <a:pt x="75422" y="167185"/>
                  <a:pt x="73673" y="160736"/>
                </a:cubicBezTo>
                <a:cubicBezTo>
                  <a:pt x="71408" y="152370"/>
                  <a:pt x="69669" y="143833"/>
                  <a:pt x="68446" y="135386"/>
                </a:cubicBezTo>
                <a:close/>
                <a:moveTo>
                  <a:pt x="42490" y="110303"/>
                </a:moveTo>
                <a:lnTo>
                  <a:pt x="42490" y="110303"/>
                </a:lnTo>
                <a:cubicBezTo>
                  <a:pt x="42490" y="119795"/>
                  <a:pt x="43017" y="129115"/>
                  <a:pt x="44239" y="138605"/>
                </a:cubicBezTo>
                <a:cubicBezTo>
                  <a:pt x="44756" y="141925"/>
                  <a:pt x="45104" y="145233"/>
                  <a:pt x="45719" y="148543"/>
                </a:cubicBezTo>
                <a:lnTo>
                  <a:pt x="43105" y="147499"/>
                </a:lnTo>
                <a:cubicBezTo>
                  <a:pt x="37093" y="145054"/>
                  <a:pt x="31519" y="141488"/>
                  <a:pt x="26551" y="136867"/>
                </a:cubicBezTo>
                <a:cubicBezTo>
                  <a:pt x="21591" y="132335"/>
                  <a:pt x="13831" y="132602"/>
                  <a:pt x="9219" y="137473"/>
                </a:cubicBezTo>
                <a:cubicBezTo>
                  <a:pt x="8346" y="138605"/>
                  <a:pt x="7560" y="139569"/>
                  <a:pt x="7123" y="140702"/>
                </a:cubicBezTo>
                <a:cubicBezTo>
                  <a:pt x="-538" y="155946"/>
                  <a:pt x="-2974" y="173107"/>
                  <a:pt x="-360" y="189564"/>
                </a:cubicBezTo>
                <a:cubicBezTo>
                  <a:pt x="2253" y="205941"/>
                  <a:pt x="9737" y="221363"/>
                  <a:pt x="22287" y="233904"/>
                </a:cubicBezTo>
                <a:lnTo>
                  <a:pt x="22287" y="233904"/>
                </a:lnTo>
                <a:lnTo>
                  <a:pt x="22287" y="233904"/>
                </a:lnTo>
                <a:cubicBezTo>
                  <a:pt x="33606" y="245490"/>
                  <a:pt x="47806" y="252716"/>
                  <a:pt x="62524" y="255944"/>
                </a:cubicBezTo>
                <a:cubicBezTo>
                  <a:pt x="75074" y="258558"/>
                  <a:pt x="87963" y="258211"/>
                  <a:pt x="100504" y="254981"/>
                </a:cubicBezTo>
                <a:lnTo>
                  <a:pt x="102769" y="257247"/>
                </a:lnTo>
                <a:lnTo>
                  <a:pt x="102947" y="257595"/>
                </a:lnTo>
                <a:lnTo>
                  <a:pt x="102769" y="257595"/>
                </a:lnTo>
                <a:cubicBezTo>
                  <a:pt x="129253" y="283908"/>
                  <a:pt x="161309" y="301757"/>
                  <a:pt x="195106" y="310819"/>
                </a:cubicBezTo>
                <a:cubicBezTo>
                  <a:pt x="230116" y="320319"/>
                  <a:pt x="267053" y="320319"/>
                  <a:pt x="302072" y="310819"/>
                </a:cubicBezTo>
                <a:cubicBezTo>
                  <a:pt x="306514" y="309686"/>
                  <a:pt x="309734" y="306289"/>
                  <a:pt x="310867" y="302113"/>
                </a:cubicBezTo>
                <a:lnTo>
                  <a:pt x="310867" y="301935"/>
                </a:lnTo>
                <a:lnTo>
                  <a:pt x="310867" y="301846"/>
                </a:lnTo>
                <a:cubicBezTo>
                  <a:pt x="320188" y="266917"/>
                  <a:pt x="320188" y="230069"/>
                  <a:pt x="310777" y="195138"/>
                </a:cubicBezTo>
                <a:cubicBezTo>
                  <a:pt x="301724" y="161431"/>
                  <a:pt x="283867" y="129204"/>
                  <a:pt x="257473" y="102900"/>
                </a:cubicBezTo>
                <a:lnTo>
                  <a:pt x="256689" y="102027"/>
                </a:lnTo>
                <a:lnTo>
                  <a:pt x="254949" y="100457"/>
                </a:lnTo>
                <a:cubicBezTo>
                  <a:pt x="258348" y="88084"/>
                  <a:pt x="258606" y="75026"/>
                  <a:pt x="255903" y="62475"/>
                </a:cubicBezTo>
                <a:cubicBezTo>
                  <a:pt x="252773" y="47848"/>
                  <a:pt x="245450" y="33737"/>
                  <a:pt x="233953" y="22319"/>
                </a:cubicBezTo>
                <a:lnTo>
                  <a:pt x="233256" y="21624"/>
                </a:lnTo>
                <a:cubicBezTo>
                  <a:pt x="220885" y="9609"/>
                  <a:pt x="205560" y="2197"/>
                  <a:pt x="189613" y="-408"/>
                </a:cubicBezTo>
                <a:cubicBezTo>
                  <a:pt x="172977" y="-2942"/>
                  <a:pt x="155735" y="-497"/>
                  <a:pt x="140223" y="7254"/>
                </a:cubicBezTo>
                <a:cubicBezTo>
                  <a:pt x="134300" y="10215"/>
                  <a:pt x="131865" y="17708"/>
                  <a:pt x="134827" y="23720"/>
                </a:cubicBezTo>
                <a:cubicBezTo>
                  <a:pt x="135345" y="24675"/>
                  <a:pt x="136049" y="25718"/>
                  <a:pt x="136914" y="26593"/>
                </a:cubicBezTo>
                <a:cubicBezTo>
                  <a:pt x="141446" y="31472"/>
                  <a:pt x="145103" y="37126"/>
                  <a:pt x="147546" y="43057"/>
                </a:cubicBezTo>
                <a:lnTo>
                  <a:pt x="148590" y="45751"/>
                </a:lnTo>
                <a:cubicBezTo>
                  <a:pt x="145281" y="45145"/>
                  <a:pt x="141794" y="44619"/>
                  <a:pt x="138485" y="44190"/>
                </a:cubicBezTo>
                <a:cubicBezTo>
                  <a:pt x="128726" y="42880"/>
                  <a:pt x="118977" y="42442"/>
                  <a:pt x="109219" y="42532"/>
                </a:cubicBezTo>
                <a:cubicBezTo>
                  <a:pt x="105909" y="42532"/>
                  <a:pt x="102947" y="43834"/>
                  <a:pt x="100683" y="45930"/>
                </a:cubicBezTo>
                <a:lnTo>
                  <a:pt x="100683" y="45930"/>
                </a:lnTo>
                <a:lnTo>
                  <a:pt x="45888" y="100634"/>
                </a:lnTo>
                <a:cubicBezTo>
                  <a:pt x="43364" y="103329"/>
                  <a:pt x="42142" y="106727"/>
                  <a:pt x="42490" y="110303"/>
                </a:cubicBezTo>
                <a:close/>
                <a:moveTo>
                  <a:pt x="211305" y="242272"/>
                </a:moveTo>
                <a:lnTo>
                  <a:pt x="211305" y="242272"/>
                </a:lnTo>
                <a:cubicBezTo>
                  <a:pt x="194143" y="242272"/>
                  <a:pt x="180300" y="228507"/>
                  <a:pt x="180300" y="211257"/>
                </a:cubicBezTo>
                <a:cubicBezTo>
                  <a:pt x="180300" y="194184"/>
                  <a:pt x="194143" y="180422"/>
                  <a:pt x="211305" y="180422"/>
                </a:cubicBezTo>
                <a:cubicBezTo>
                  <a:pt x="228377" y="180422"/>
                  <a:pt x="242319" y="194184"/>
                  <a:pt x="242319" y="211257"/>
                </a:cubicBezTo>
                <a:cubicBezTo>
                  <a:pt x="242319" y="228507"/>
                  <a:pt x="228377" y="242272"/>
                  <a:pt x="211305" y="242272"/>
                </a:cubicBezTo>
                <a:close/>
                <a:moveTo>
                  <a:pt x="257036" y="211257"/>
                </a:moveTo>
                <a:lnTo>
                  <a:pt x="257036" y="211257"/>
                </a:lnTo>
                <a:cubicBezTo>
                  <a:pt x="257036" y="185996"/>
                  <a:pt x="236566" y="165615"/>
                  <a:pt x="211305" y="165615"/>
                </a:cubicBezTo>
                <a:cubicBezTo>
                  <a:pt x="186045" y="165615"/>
                  <a:pt x="165483" y="185996"/>
                  <a:pt x="165483" y="211257"/>
                </a:cubicBezTo>
                <a:cubicBezTo>
                  <a:pt x="165483" y="236340"/>
                  <a:pt x="186045" y="256900"/>
                  <a:pt x="211305" y="256900"/>
                </a:cubicBezTo>
                <a:cubicBezTo>
                  <a:pt x="236566" y="256900"/>
                  <a:pt x="257036" y="236518"/>
                  <a:pt x="257036" y="211257"/>
                </a:cubicBezTo>
                <a:close/>
                <a:moveTo>
                  <a:pt x="28031" y="83562"/>
                </a:moveTo>
                <a:cubicBezTo>
                  <a:pt x="30824" y="86524"/>
                  <a:pt x="35524" y="86524"/>
                  <a:pt x="38316" y="83562"/>
                </a:cubicBezTo>
                <a:cubicBezTo>
                  <a:pt x="41188" y="80859"/>
                  <a:pt x="41188" y="76150"/>
                  <a:pt x="38316" y="73108"/>
                </a:cubicBezTo>
                <a:lnTo>
                  <a:pt x="20111" y="54983"/>
                </a:lnTo>
                <a:cubicBezTo>
                  <a:pt x="17229" y="52021"/>
                  <a:pt x="12439" y="52021"/>
                  <a:pt x="9657" y="54983"/>
                </a:cubicBezTo>
                <a:cubicBezTo>
                  <a:pt x="6776" y="57865"/>
                  <a:pt x="6776" y="62475"/>
                  <a:pt x="9657" y="65437"/>
                </a:cubicBezTo>
                <a:lnTo>
                  <a:pt x="28031" y="83562"/>
                </a:lnTo>
                <a:lnTo>
                  <a:pt x="28031" y="83562"/>
                </a:lnTo>
              </a:path>
            </a:pathLst>
          </a:custGeom>
          <a:solidFill>
            <a:schemeClr val="accent1"/>
          </a:solidFill>
          <a:ln w="1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lumMod val="95000"/>
                  <a:lumOff val="5000"/>
                </a:srgbClr>
              </a:solidFill>
              <a:effectLst/>
              <a:uLnTx/>
              <a:uFillTx/>
              <a:latin typeface="Arial"/>
              <a:ea typeface="微软雅黑"/>
              <a:cs typeface="微软雅黑" panose="020B0503020204020204" charset="-122"/>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7" name="矩形: 圆角 6"/>
          <p:cNvSpPr/>
          <p:nvPr/>
        </p:nvSpPr>
        <p:spPr>
          <a:xfrm>
            <a:off x="4867581" y="34895"/>
            <a:ext cx="7408127" cy="6768790"/>
          </a:xfrm>
          <a:prstGeom prst="roundRect">
            <a:avLst>
              <a:gd name="adj" fmla="val 0"/>
            </a:avLst>
          </a:prstGeom>
          <a:gradFill flip="none" rotWithShape="1">
            <a:gsLst>
              <a:gs pos="74000">
                <a:schemeClr val="accent4">
                  <a:alpha val="0"/>
                </a:schemeClr>
              </a:gs>
              <a:gs pos="100000">
                <a:schemeClr val="accent1"/>
              </a:gs>
            </a:gsLst>
            <a:path path="circle">
              <a:fillToRect t="100000" r="100000"/>
            </a:path>
            <a:tileRect l="-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sp>
        <p:nvSpPr>
          <p:cNvPr id="6" name="圆: 空心 5"/>
          <p:cNvSpPr/>
          <p:nvPr/>
        </p:nvSpPr>
        <p:spPr>
          <a:xfrm>
            <a:off x="515938" y="112357"/>
            <a:ext cx="3419017" cy="3316643"/>
          </a:xfrm>
          <a:prstGeom prst="donut">
            <a:avLst>
              <a:gd name="adj" fmla="val 16109"/>
            </a:avLst>
          </a:prstGeom>
          <a:gradFill flip="none" rotWithShape="1">
            <a:gsLst>
              <a:gs pos="0">
                <a:schemeClr val="bg1">
                  <a:alpha val="0"/>
                </a:schemeClr>
              </a:gs>
              <a:gs pos="100000">
                <a:schemeClr val="accent1">
                  <a:alpha val="22000"/>
                </a:schemeClr>
              </a:gs>
            </a:gsLst>
            <a:lin ang="1620000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微软雅黑" panose="020B0503020204020204" charset="-122"/>
              <a:sym typeface="Arial"/>
            </a:endParaRPr>
          </a:p>
        </p:txBody>
      </p:sp>
      <p:pic>
        <p:nvPicPr>
          <p:cNvPr id="5" name="图片 4" descr="图片包含 游戏机&#10;&#10;描述已自动生成"/>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flipH="1">
            <a:off x="746123" y="425189"/>
            <a:ext cx="4476978" cy="4505396"/>
          </a:xfrm>
          <a:prstGeom prst="rect">
            <a:avLst/>
          </a:prstGeom>
        </p:spPr>
      </p:pic>
      <p:sp>
        <p:nvSpPr>
          <p:cNvPr id="3" name="矩形: 圆角 2"/>
          <p:cNvSpPr/>
          <p:nvPr/>
        </p:nvSpPr>
        <p:spPr>
          <a:xfrm>
            <a:off x="1023937" y="4182349"/>
            <a:ext cx="4912405" cy="1794783"/>
          </a:xfrm>
          <a:prstGeom prst="roundRect">
            <a:avLst>
              <a:gd name="adj" fmla="val 7971"/>
            </a:avLst>
          </a:prstGeom>
          <a:solidFill>
            <a:schemeClr val="accent4">
              <a:lumMod val="90000"/>
              <a:lumOff val="10000"/>
            </a:schemeClr>
          </a:solidFill>
          <a:ln>
            <a:gradFill flip="none" rotWithShape="1">
              <a:gsLst>
                <a:gs pos="0">
                  <a:schemeClr val="bg1">
                    <a:alpha val="0"/>
                  </a:schemeClr>
                </a:gs>
                <a:gs pos="67000">
                  <a:schemeClr val="accent1"/>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sp>
        <p:nvSpPr>
          <p:cNvPr id="8" name="文本框 7"/>
          <p:cNvSpPr txBox="1"/>
          <p:nvPr/>
        </p:nvSpPr>
        <p:spPr>
          <a:xfrm>
            <a:off x="5453286" y="389085"/>
            <a:ext cx="2651532" cy="1569660"/>
          </a:xfrm>
          <a:prstGeom prst="rect">
            <a:avLst/>
          </a:prstGeom>
          <a:noFill/>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rPr>
              <a:t>区块链数据库辅助数据存证溯源</a:t>
            </a:r>
            <a:endParaRPr kumimoji="0" lang="zh-CN" altLang="en-US" sz="3200" b="1"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sp>
        <p:nvSpPr>
          <p:cNvPr id="10" name="矩形 9"/>
          <p:cNvSpPr/>
          <p:nvPr/>
        </p:nvSpPr>
        <p:spPr>
          <a:xfrm>
            <a:off x="5764294" y="2945888"/>
            <a:ext cx="5403770" cy="788806"/>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apple-system"/>
                <a:cs typeface="+mn-cs"/>
              </a:rPr>
              <a:t>  区块链具有</a:t>
            </a:r>
            <a:r>
              <a:rPr kumimoji="0" lang="zh-CN" altLang="en-US" sz="1200" b="0" i="0" u="none" strike="noStrike" kern="1200" cap="none" spc="0" normalizeH="0" baseline="0" noProof="0" dirty="0">
                <a:ln>
                  <a:noFill/>
                </a:ln>
                <a:solidFill>
                  <a:srgbClr val="FFFFFF"/>
                </a:solidFill>
                <a:effectLst/>
                <a:uLnTx/>
                <a:uFillTx/>
                <a:latin typeface="-apple-system"/>
                <a:cs typeface="+mn-cs"/>
                <a:hlinkClick r:id="rId3"/>
              </a:rPr>
              <a:t>去中心化</a:t>
            </a:r>
            <a:r>
              <a:rPr kumimoji="0" lang="zh-CN" altLang="en-US" sz="1200" b="0" i="0" u="none" strike="noStrike" kern="1200" cap="none" spc="0" normalizeH="0" baseline="0" noProof="0" dirty="0">
                <a:ln>
                  <a:noFill/>
                </a:ln>
                <a:solidFill>
                  <a:srgbClr val="FFFFFF"/>
                </a:solidFill>
                <a:effectLst/>
                <a:uLnTx/>
                <a:uFillTx/>
                <a:latin typeface="-apple-system"/>
                <a:cs typeface="+mn-cs"/>
              </a:rPr>
              <a:t>、信息不可篡改等特征，区块链数据库能够长期留存有效记录，保护数据不被篡改，数据库的所有历史操作均不可更改并能追溯，适用于</a:t>
            </a:r>
            <a:r>
              <a:rPr kumimoji="0" lang="zh-CN" altLang="en-US" sz="1200" b="0" i="0" u="none" strike="noStrike" kern="1200" cap="none" spc="0" normalizeH="0" baseline="0" noProof="0" dirty="0">
                <a:ln>
                  <a:noFill/>
                </a:ln>
                <a:solidFill>
                  <a:srgbClr val="FFFFFF"/>
                </a:solidFill>
                <a:effectLst/>
                <a:uLnTx/>
                <a:uFillTx/>
                <a:latin typeface="-apple-system"/>
                <a:cs typeface="+mn-cs"/>
                <a:hlinkClick r:id="rId4"/>
              </a:rPr>
              <a:t>金融机构</a:t>
            </a:r>
            <a:r>
              <a:rPr kumimoji="0" lang="zh-CN" altLang="en-US" sz="1200" b="0" i="0" u="none" strike="noStrike" kern="1200" cap="none" spc="0" normalizeH="0" baseline="0" noProof="0" dirty="0">
                <a:ln>
                  <a:noFill/>
                </a:ln>
                <a:solidFill>
                  <a:srgbClr val="FFFFFF"/>
                </a:solidFill>
                <a:effectLst/>
                <a:uLnTx/>
                <a:uFillTx/>
                <a:latin typeface="-apple-system"/>
                <a:cs typeface="+mn-cs"/>
              </a:rPr>
              <a:t>、公安等行业的应用场景。</a:t>
            </a:r>
            <a:endParaRPr kumimoji="0" lang="zh-CN" altLang="en-US" sz="12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cxnSp>
        <p:nvCxnSpPr>
          <p:cNvPr id="11" name="直接连接符 10"/>
          <p:cNvCxnSpPr/>
          <p:nvPr/>
        </p:nvCxnSpPr>
        <p:spPr>
          <a:xfrm>
            <a:off x="5584089" y="3023984"/>
            <a:ext cx="0" cy="3953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5195097" y="4444857"/>
            <a:ext cx="428428" cy="428428"/>
            <a:chOff x="2638097" y="2317532"/>
            <a:chExt cx="462455" cy="462455"/>
          </a:xfrm>
        </p:grpSpPr>
        <p:sp>
          <p:nvSpPr>
            <p:cNvPr id="14" name="椭圆 13"/>
            <p:cNvSpPr/>
            <p:nvPr/>
          </p:nvSpPr>
          <p:spPr>
            <a:xfrm>
              <a:off x="2638097" y="2317532"/>
              <a:ext cx="462455" cy="462455"/>
            </a:xfrm>
            <a:prstGeom prst="ellips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sp>
          <p:nvSpPr>
            <p:cNvPr id="15" name="加号 14"/>
            <p:cNvSpPr/>
            <p:nvPr/>
          </p:nvSpPr>
          <p:spPr>
            <a:xfrm>
              <a:off x="2727434" y="2406869"/>
              <a:ext cx="283780" cy="283780"/>
            </a:xfrm>
            <a:prstGeom prst="mathPlus">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grpSp>
      <p:sp>
        <p:nvSpPr>
          <p:cNvPr id="19" name="文本框 18"/>
          <p:cNvSpPr txBox="1"/>
          <p:nvPr/>
        </p:nvSpPr>
        <p:spPr>
          <a:xfrm>
            <a:off x="2047761" y="4521087"/>
            <a:ext cx="2537239" cy="400110"/>
          </a:xfrm>
          <a:prstGeom prst="rect">
            <a:avLst/>
          </a:prstGeom>
          <a:noFill/>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区块链之数据储存</a:t>
            </a:r>
          </a:p>
        </p:txBody>
      </p:sp>
      <p:graphicFrame>
        <p:nvGraphicFramePr>
          <p:cNvPr id="23" name="图表 22"/>
          <p:cNvGraphicFramePr/>
          <p:nvPr/>
        </p:nvGraphicFramePr>
        <p:xfrm>
          <a:off x="1118229" y="5419944"/>
          <a:ext cx="4680074" cy="599248"/>
        </p:xfrm>
        <a:graphic>
          <a:graphicData uri="http://schemas.openxmlformats.org/drawingml/2006/chart">
            <c:chart xmlns:c="http://schemas.openxmlformats.org/drawingml/2006/chart" xmlns:r="http://schemas.openxmlformats.org/officeDocument/2006/relationships" r:id="rId5"/>
          </a:graphicData>
        </a:graphic>
      </p:graphicFrame>
      <p:sp>
        <p:nvSpPr>
          <p:cNvPr id="25" name="文本框 24"/>
          <p:cNvSpPr txBox="1"/>
          <p:nvPr/>
        </p:nvSpPr>
        <p:spPr>
          <a:xfrm>
            <a:off x="4668853" y="5228973"/>
            <a:ext cx="1023119" cy="307777"/>
          </a:xfrm>
          <a:prstGeom prst="rect">
            <a:avLst/>
          </a:prstGeom>
          <a:noFill/>
        </p:spPr>
        <p:txBody>
          <a:bodyPr vert="horz"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76%</a:t>
            </a:r>
            <a:endParaRPr kumimoji="0" lang="zh-CN" altLang="en-US" sz="14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cxnSp>
        <p:nvCxnSpPr>
          <p:cNvPr id="26" name="直接连接符 25"/>
          <p:cNvCxnSpPr/>
          <p:nvPr/>
        </p:nvCxnSpPr>
        <p:spPr>
          <a:xfrm flipH="1">
            <a:off x="1286880" y="5372948"/>
            <a:ext cx="3706034" cy="0"/>
          </a:xfrm>
          <a:prstGeom prst="line">
            <a:avLst/>
          </a:prstGeom>
          <a:ln>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28" name="矩形: 圆角 27"/>
          <p:cNvSpPr/>
          <p:nvPr/>
        </p:nvSpPr>
        <p:spPr>
          <a:xfrm>
            <a:off x="6161366" y="4220122"/>
            <a:ext cx="4912405" cy="1794783"/>
          </a:xfrm>
          <a:prstGeom prst="roundRect">
            <a:avLst>
              <a:gd name="adj" fmla="val 7971"/>
            </a:avLst>
          </a:prstGeom>
          <a:solidFill>
            <a:schemeClr val="accent4">
              <a:lumMod val="90000"/>
              <a:lumOff val="10000"/>
            </a:schemeClr>
          </a:solidFill>
          <a:ln>
            <a:gradFill flip="none" rotWithShape="1">
              <a:gsLst>
                <a:gs pos="0">
                  <a:schemeClr val="bg1">
                    <a:alpha val="0"/>
                  </a:schemeClr>
                </a:gs>
                <a:gs pos="67000">
                  <a:schemeClr val="accent3"/>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grpSp>
        <p:nvGrpSpPr>
          <p:cNvPr id="30" name="组合 29"/>
          <p:cNvGrpSpPr/>
          <p:nvPr/>
        </p:nvGrpSpPr>
        <p:grpSpPr>
          <a:xfrm>
            <a:off x="10426818" y="4444857"/>
            <a:ext cx="428428" cy="428428"/>
            <a:chOff x="2638097" y="2317532"/>
            <a:chExt cx="462455" cy="462455"/>
          </a:xfrm>
        </p:grpSpPr>
        <p:sp>
          <p:nvSpPr>
            <p:cNvPr id="31" name="椭圆 30"/>
            <p:cNvSpPr/>
            <p:nvPr/>
          </p:nvSpPr>
          <p:spPr>
            <a:xfrm>
              <a:off x="2638097" y="2317532"/>
              <a:ext cx="462455" cy="462455"/>
            </a:xfrm>
            <a:prstGeom prst="ellips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sp>
          <p:nvSpPr>
            <p:cNvPr id="32" name="加号 31"/>
            <p:cNvSpPr/>
            <p:nvPr/>
          </p:nvSpPr>
          <p:spPr>
            <a:xfrm>
              <a:off x="2727434" y="2406869"/>
              <a:ext cx="283780" cy="283780"/>
            </a:xfrm>
            <a:prstGeom prst="mathPlus">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grpSp>
      <p:sp>
        <p:nvSpPr>
          <p:cNvPr id="33" name="文本框 32"/>
          <p:cNvSpPr txBox="1"/>
          <p:nvPr/>
        </p:nvSpPr>
        <p:spPr>
          <a:xfrm>
            <a:off x="7327161" y="4556174"/>
            <a:ext cx="2488966" cy="400110"/>
          </a:xfrm>
          <a:prstGeom prst="rect">
            <a:avLst/>
          </a:prstGeom>
          <a:noFill/>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区块链之事物处理</a:t>
            </a:r>
          </a:p>
        </p:txBody>
      </p:sp>
      <p:graphicFrame>
        <p:nvGraphicFramePr>
          <p:cNvPr id="35" name="图表 34"/>
          <p:cNvGraphicFramePr/>
          <p:nvPr/>
        </p:nvGraphicFramePr>
        <p:xfrm>
          <a:off x="6349950" y="5419944"/>
          <a:ext cx="4680074" cy="599248"/>
        </p:xfrm>
        <a:graphic>
          <a:graphicData uri="http://schemas.openxmlformats.org/drawingml/2006/chart">
            <c:chart xmlns:c="http://schemas.openxmlformats.org/drawingml/2006/chart" xmlns:r="http://schemas.openxmlformats.org/officeDocument/2006/relationships" r:id="rId6"/>
          </a:graphicData>
        </a:graphic>
      </p:graphicFrame>
      <p:sp>
        <p:nvSpPr>
          <p:cNvPr id="36" name="文本框 35"/>
          <p:cNvSpPr txBox="1"/>
          <p:nvPr/>
        </p:nvSpPr>
        <p:spPr>
          <a:xfrm>
            <a:off x="9900574" y="5228973"/>
            <a:ext cx="1023119" cy="307777"/>
          </a:xfrm>
          <a:prstGeom prst="rect">
            <a:avLst/>
          </a:prstGeom>
          <a:noFill/>
        </p:spPr>
        <p:txBody>
          <a:bodyPr vert="horz"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76%</a:t>
            </a:r>
            <a:endParaRPr kumimoji="0" lang="zh-CN" altLang="en-US" sz="14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cxnSp>
        <p:nvCxnSpPr>
          <p:cNvPr id="37" name="直接连接符 36"/>
          <p:cNvCxnSpPr/>
          <p:nvPr/>
        </p:nvCxnSpPr>
        <p:spPr>
          <a:xfrm flipH="1">
            <a:off x="6518601" y="5372948"/>
            <a:ext cx="3706034" cy="0"/>
          </a:xfrm>
          <a:prstGeom prst="line">
            <a:avLst/>
          </a:prstGeom>
          <a:ln>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590551" y="537125"/>
            <a:ext cx="11125199" cy="5759450"/>
          </a:xfrm>
          <a:custGeom>
            <a:avLst/>
            <a:gdLst>
              <a:gd name="connsiteX0" fmla="*/ 160212 w 11160125"/>
              <a:gd name="connsiteY0" fmla="*/ 0 h 4505396"/>
              <a:gd name="connsiteX1" fmla="*/ 10999913 w 11160125"/>
              <a:gd name="connsiteY1" fmla="*/ 0 h 4505396"/>
              <a:gd name="connsiteX2" fmla="*/ 11160125 w 11160125"/>
              <a:gd name="connsiteY2" fmla="*/ 160212 h 4505396"/>
              <a:gd name="connsiteX3" fmla="*/ 11160125 w 11160125"/>
              <a:gd name="connsiteY3" fmla="*/ 4345184 h 4505396"/>
              <a:gd name="connsiteX4" fmla="*/ 10999913 w 11160125"/>
              <a:gd name="connsiteY4" fmla="*/ 4505396 h 4505396"/>
              <a:gd name="connsiteX5" fmla="*/ 160212 w 11160125"/>
              <a:gd name="connsiteY5" fmla="*/ 4505396 h 4505396"/>
              <a:gd name="connsiteX6" fmla="*/ 0 w 11160125"/>
              <a:gd name="connsiteY6" fmla="*/ 4345184 h 4505396"/>
              <a:gd name="connsiteX7" fmla="*/ 0 w 11160125"/>
              <a:gd name="connsiteY7" fmla="*/ 160212 h 4505396"/>
              <a:gd name="connsiteX8" fmla="*/ 160212 w 11160125"/>
              <a:gd name="connsiteY8" fmla="*/ 0 h 450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60125" h="4505396">
                <a:moveTo>
                  <a:pt x="160212" y="0"/>
                </a:moveTo>
                <a:lnTo>
                  <a:pt x="10999913" y="0"/>
                </a:lnTo>
                <a:cubicBezTo>
                  <a:pt x="11088396" y="0"/>
                  <a:pt x="11160125" y="71729"/>
                  <a:pt x="11160125" y="160212"/>
                </a:cubicBezTo>
                <a:lnTo>
                  <a:pt x="11160125" y="4345184"/>
                </a:lnTo>
                <a:cubicBezTo>
                  <a:pt x="11160125" y="4433667"/>
                  <a:pt x="11088396" y="4505396"/>
                  <a:pt x="10999913" y="4505396"/>
                </a:cubicBezTo>
                <a:lnTo>
                  <a:pt x="160212" y="4505396"/>
                </a:lnTo>
                <a:cubicBezTo>
                  <a:pt x="71729" y="4505396"/>
                  <a:pt x="0" y="4433667"/>
                  <a:pt x="0" y="4345184"/>
                </a:cubicBezTo>
                <a:lnTo>
                  <a:pt x="0" y="160212"/>
                </a:lnTo>
                <a:cubicBezTo>
                  <a:pt x="0" y="71729"/>
                  <a:pt x="71729" y="0"/>
                  <a:pt x="160212" y="0"/>
                </a:cubicBezTo>
                <a:close/>
              </a:path>
            </a:pathLst>
          </a:custGeom>
        </p:spPr>
      </p:pic>
      <p:sp>
        <p:nvSpPr>
          <p:cNvPr id="5" name="矩形: 圆角 4"/>
          <p:cNvSpPr/>
          <p:nvPr/>
        </p:nvSpPr>
        <p:spPr>
          <a:xfrm>
            <a:off x="533401" y="537125"/>
            <a:ext cx="11125199" cy="5759450"/>
          </a:xfrm>
          <a:prstGeom prst="roundRect">
            <a:avLst>
              <a:gd name="adj" fmla="val 3556"/>
            </a:avLst>
          </a:prstGeom>
          <a:solidFill>
            <a:schemeClr val="accent4">
              <a:lumMod val="90000"/>
              <a:lumOff val="10000"/>
              <a:alpha val="87000"/>
            </a:schemeClr>
          </a:solidFill>
          <a:ln>
            <a:gradFill flip="none" rotWithShape="1">
              <a:gsLst>
                <a:gs pos="0">
                  <a:schemeClr val="bg1">
                    <a:alpha val="0"/>
                  </a:schemeClr>
                </a:gs>
                <a:gs pos="67000">
                  <a:schemeClr val="accent3"/>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sp>
        <p:nvSpPr>
          <p:cNvPr id="30" name="任意多边形: 形状 29"/>
          <p:cNvSpPr/>
          <p:nvPr/>
        </p:nvSpPr>
        <p:spPr>
          <a:xfrm flipH="1" flipV="1">
            <a:off x="617962" y="582389"/>
            <a:ext cx="9470141" cy="5759451"/>
          </a:xfrm>
          <a:custGeom>
            <a:avLst/>
            <a:gdLst>
              <a:gd name="connsiteX0" fmla="*/ 243870 w 7408127"/>
              <a:gd name="connsiteY0" fmla="*/ 6858000 h 6858000"/>
              <a:gd name="connsiteX1" fmla="*/ 7164257 w 7408127"/>
              <a:gd name="connsiteY1" fmla="*/ 6858000 h 6858000"/>
              <a:gd name="connsiteX2" fmla="*/ 7408127 w 7408127"/>
              <a:gd name="connsiteY2" fmla="*/ 6614130 h 6858000"/>
              <a:gd name="connsiteX3" fmla="*/ 7408127 w 7408127"/>
              <a:gd name="connsiteY3" fmla="*/ 243870 h 6858000"/>
              <a:gd name="connsiteX4" fmla="*/ 7164257 w 7408127"/>
              <a:gd name="connsiteY4" fmla="*/ 0 h 6858000"/>
              <a:gd name="connsiteX5" fmla="*/ 243870 w 7408127"/>
              <a:gd name="connsiteY5" fmla="*/ 0 h 6858000"/>
              <a:gd name="connsiteX6" fmla="*/ 0 w 7408127"/>
              <a:gd name="connsiteY6" fmla="*/ 243870 h 6858000"/>
              <a:gd name="connsiteX7" fmla="*/ 0 w 7408127"/>
              <a:gd name="connsiteY7" fmla="*/ 6614130 h 6858000"/>
              <a:gd name="connsiteX8" fmla="*/ 243870 w 7408127"/>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8127" h="6858000">
                <a:moveTo>
                  <a:pt x="243870" y="6858000"/>
                </a:moveTo>
                <a:lnTo>
                  <a:pt x="7164257" y="6858000"/>
                </a:lnTo>
                <a:cubicBezTo>
                  <a:pt x="7298943" y="6858000"/>
                  <a:pt x="7408127" y="6748816"/>
                  <a:pt x="7408127" y="6614130"/>
                </a:cubicBezTo>
                <a:lnTo>
                  <a:pt x="7408127" y="243870"/>
                </a:lnTo>
                <a:cubicBezTo>
                  <a:pt x="7408127" y="109184"/>
                  <a:pt x="7298943" y="0"/>
                  <a:pt x="7164257" y="0"/>
                </a:cubicBezTo>
                <a:lnTo>
                  <a:pt x="243870" y="0"/>
                </a:lnTo>
                <a:cubicBezTo>
                  <a:pt x="109184" y="0"/>
                  <a:pt x="0" y="109184"/>
                  <a:pt x="0" y="243870"/>
                </a:cubicBezTo>
                <a:lnTo>
                  <a:pt x="0" y="6614130"/>
                </a:lnTo>
                <a:cubicBezTo>
                  <a:pt x="0" y="6748816"/>
                  <a:pt x="109184" y="6858000"/>
                  <a:pt x="243870" y="6858000"/>
                </a:cubicBezTo>
                <a:close/>
              </a:path>
            </a:pathLst>
          </a:custGeom>
          <a:gradFill flip="none" rotWithShape="1">
            <a:gsLst>
              <a:gs pos="63000">
                <a:schemeClr val="accent4">
                  <a:alpha val="0"/>
                </a:schemeClr>
              </a:gs>
              <a:gs pos="100000">
                <a:schemeClr val="accent1"/>
              </a:gs>
            </a:gsLst>
            <a:path path="circle">
              <a:fillToRect t="100000" r="100000"/>
            </a:path>
            <a:tileRect l="-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sp>
        <p:nvSpPr>
          <p:cNvPr id="26" name="任意多边形: 形状 25"/>
          <p:cNvSpPr/>
          <p:nvPr/>
        </p:nvSpPr>
        <p:spPr>
          <a:xfrm flipV="1">
            <a:off x="2187613" y="560089"/>
            <a:ext cx="9485926" cy="5769051"/>
          </a:xfrm>
          <a:custGeom>
            <a:avLst/>
            <a:gdLst>
              <a:gd name="connsiteX0" fmla="*/ 243870 w 7408127"/>
              <a:gd name="connsiteY0" fmla="*/ 6858000 h 6858000"/>
              <a:gd name="connsiteX1" fmla="*/ 7164257 w 7408127"/>
              <a:gd name="connsiteY1" fmla="*/ 6858000 h 6858000"/>
              <a:gd name="connsiteX2" fmla="*/ 7408127 w 7408127"/>
              <a:gd name="connsiteY2" fmla="*/ 6614130 h 6858000"/>
              <a:gd name="connsiteX3" fmla="*/ 7408127 w 7408127"/>
              <a:gd name="connsiteY3" fmla="*/ 243870 h 6858000"/>
              <a:gd name="connsiteX4" fmla="*/ 7164257 w 7408127"/>
              <a:gd name="connsiteY4" fmla="*/ 0 h 6858000"/>
              <a:gd name="connsiteX5" fmla="*/ 243870 w 7408127"/>
              <a:gd name="connsiteY5" fmla="*/ 0 h 6858000"/>
              <a:gd name="connsiteX6" fmla="*/ 0 w 7408127"/>
              <a:gd name="connsiteY6" fmla="*/ 243870 h 6858000"/>
              <a:gd name="connsiteX7" fmla="*/ 0 w 7408127"/>
              <a:gd name="connsiteY7" fmla="*/ 6614130 h 6858000"/>
              <a:gd name="connsiteX8" fmla="*/ 243870 w 7408127"/>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8127" h="6858000">
                <a:moveTo>
                  <a:pt x="243870" y="6858000"/>
                </a:moveTo>
                <a:lnTo>
                  <a:pt x="7164257" y="6858000"/>
                </a:lnTo>
                <a:cubicBezTo>
                  <a:pt x="7298943" y="6858000"/>
                  <a:pt x="7408127" y="6748816"/>
                  <a:pt x="7408127" y="6614130"/>
                </a:cubicBezTo>
                <a:lnTo>
                  <a:pt x="7408127" y="243870"/>
                </a:lnTo>
                <a:cubicBezTo>
                  <a:pt x="7408127" y="109184"/>
                  <a:pt x="7298943" y="0"/>
                  <a:pt x="7164257" y="0"/>
                </a:cubicBezTo>
                <a:lnTo>
                  <a:pt x="243870" y="0"/>
                </a:lnTo>
                <a:cubicBezTo>
                  <a:pt x="109184" y="0"/>
                  <a:pt x="0" y="109184"/>
                  <a:pt x="0" y="243870"/>
                </a:cubicBezTo>
                <a:lnTo>
                  <a:pt x="0" y="6614130"/>
                </a:lnTo>
                <a:cubicBezTo>
                  <a:pt x="0" y="6748816"/>
                  <a:pt x="109184" y="6858000"/>
                  <a:pt x="243870" y="6858000"/>
                </a:cubicBezTo>
                <a:close/>
              </a:path>
            </a:pathLst>
          </a:custGeom>
          <a:gradFill flip="none" rotWithShape="1">
            <a:gsLst>
              <a:gs pos="63000">
                <a:schemeClr val="accent4">
                  <a:alpha val="0"/>
                </a:schemeClr>
              </a:gs>
              <a:gs pos="100000">
                <a:schemeClr val="accent1"/>
              </a:gs>
            </a:gsLst>
            <a:path path="circle">
              <a:fillToRect t="100000" r="100000"/>
            </a:path>
            <a:tileRect l="-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sp>
        <p:nvSpPr>
          <p:cNvPr id="21" name="文本框 20"/>
          <p:cNvSpPr txBox="1"/>
          <p:nvPr/>
        </p:nvSpPr>
        <p:spPr>
          <a:xfrm>
            <a:off x="4514851" y="1310432"/>
            <a:ext cx="4364830" cy="584775"/>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区块链的现世与未来</a:t>
            </a:r>
          </a:p>
        </p:txBody>
      </p:sp>
      <p:pic>
        <p:nvPicPr>
          <p:cNvPr id="29" name="图片 28" descr="图片包含 游戏机&#10;&#10;描述已自动生成"/>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7728640" y="1487624"/>
            <a:ext cx="5405809" cy="5440123"/>
          </a:xfrm>
          <a:prstGeom prst="rect">
            <a:avLst/>
          </a:prstGeom>
        </p:spPr>
      </p:pic>
      <p:pic>
        <p:nvPicPr>
          <p:cNvPr id="6" name="图片 5" descr="图片包含 游戏机&#10;&#10;描述已自动生成"/>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flipH="1">
            <a:off x="53975" y="1511935"/>
            <a:ext cx="4545965" cy="5103495"/>
          </a:xfrm>
          <a:prstGeom prst="rect">
            <a:avLst/>
          </a:prstGeom>
        </p:spPr>
      </p:pic>
      <p:sp>
        <p:nvSpPr>
          <p:cNvPr id="4" name="矩形: 圆角 3"/>
          <p:cNvSpPr/>
          <p:nvPr/>
        </p:nvSpPr>
        <p:spPr>
          <a:xfrm>
            <a:off x="2503569" y="3631545"/>
            <a:ext cx="7386865" cy="2105299"/>
          </a:xfrm>
          <a:prstGeom prst="roundRect">
            <a:avLst>
              <a:gd name="adj" fmla="val 5393"/>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cxnSp>
        <p:nvCxnSpPr>
          <p:cNvPr id="7" name="直接连接符 6"/>
          <p:cNvCxnSpPr/>
          <p:nvPr/>
        </p:nvCxnSpPr>
        <p:spPr>
          <a:xfrm>
            <a:off x="4207685" y="4620058"/>
            <a:ext cx="0" cy="610367"/>
          </a:xfrm>
          <a:prstGeom prst="line">
            <a:avLst/>
          </a:prstGeom>
          <a:ln>
            <a:solidFill>
              <a:schemeClr val="accent1">
                <a:alpha val="38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921821" y="4620058"/>
            <a:ext cx="0" cy="610367"/>
          </a:xfrm>
          <a:prstGeom prst="line">
            <a:avLst/>
          </a:prstGeom>
          <a:ln>
            <a:solidFill>
              <a:schemeClr val="accent1">
                <a:alpha val="38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064753" y="4620058"/>
            <a:ext cx="0" cy="610367"/>
          </a:xfrm>
          <a:prstGeom prst="line">
            <a:avLst/>
          </a:prstGeom>
          <a:ln>
            <a:solidFill>
              <a:schemeClr val="accent1">
                <a:alpha val="38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536852" y="4592589"/>
            <a:ext cx="1513626" cy="400110"/>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gradFill>
                  <a:gsLst>
                    <a:gs pos="0">
                      <a:srgbClr val="990099"/>
                    </a:gs>
                    <a:gs pos="100000">
                      <a:srgbClr val="3E3E7A"/>
                    </a:gs>
                  </a:gsLst>
                  <a:path path="circle">
                    <a:fillToRect r="100000" b="100000"/>
                  </a:path>
                </a:gradFill>
                <a:effectLst/>
                <a:uLnTx/>
                <a:uFillTx/>
                <a:latin typeface="Arial"/>
                <a:ea typeface="微软雅黑"/>
                <a:cs typeface="微软雅黑" panose="020B0503020204020204" charset="-122"/>
                <a:sym typeface="Arial"/>
              </a:rPr>
              <a:t>$ 6899+</a:t>
            </a:r>
            <a:endParaRPr kumimoji="0" lang="zh-CN" altLang="en-US" sz="2000" b="0" i="0" u="none" strike="noStrike" kern="1200" cap="none" spc="0" normalizeH="0" baseline="0" noProof="0" dirty="0">
              <a:ln>
                <a:noFill/>
              </a:ln>
              <a:gradFill>
                <a:gsLst>
                  <a:gs pos="0">
                    <a:srgbClr val="990099"/>
                  </a:gs>
                  <a:gs pos="100000">
                    <a:srgbClr val="3E3E7A"/>
                  </a:gs>
                </a:gsLst>
                <a:path path="circle">
                  <a:fillToRect r="100000" b="100000"/>
                </a:path>
              </a:gradFill>
              <a:effectLst/>
              <a:uLnTx/>
              <a:uFillTx/>
              <a:latin typeface="Arial"/>
              <a:ea typeface="微软雅黑"/>
              <a:cs typeface="微软雅黑" panose="020B0503020204020204" charset="-122"/>
              <a:sym typeface="Arial"/>
            </a:endParaRPr>
          </a:p>
        </p:txBody>
      </p:sp>
      <p:sp>
        <p:nvSpPr>
          <p:cNvPr id="12" name="文本框 11"/>
          <p:cNvSpPr txBox="1"/>
          <p:nvPr/>
        </p:nvSpPr>
        <p:spPr>
          <a:xfrm>
            <a:off x="4379406" y="4592589"/>
            <a:ext cx="1513626" cy="400110"/>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gradFill>
                  <a:gsLst>
                    <a:gs pos="0">
                      <a:srgbClr val="990099"/>
                    </a:gs>
                    <a:gs pos="100000">
                      <a:srgbClr val="3E3E7A"/>
                    </a:gs>
                  </a:gsLst>
                  <a:path path="circle">
                    <a:fillToRect r="100000" b="100000"/>
                  </a:path>
                </a:gradFill>
                <a:effectLst/>
                <a:uLnTx/>
                <a:uFillTx/>
                <a:latin typeface="Arial"/>
                <a:ea typeface="微软雅黑"/>
                <a:cs typeface="微软雅黑" panose="020B0503020204020204" charset="-122"/>
                <a:sym typeface="Arial"/>
              </a:rPr>
              <a:t>$ 6899+</a:t>
            </a:r>
            <a:endParaRPr kumimoji="0" lang="zh-CN" altLang="en-US" sz="2000" b="0" i="0" u="none" strike="noStrike" kern="1200" cap="none" spc="0" normalizeH="0" baseline="0" noProof="0" dirty="0">
              <a:ln>
                <a:noFill/>
              </a:ln>
              <a:gradFill>
                <a:gsLst>
                  <a:gs pos="0">
                    <a:srgbClr val="990099"/>
                  </a:gs>
                  <a:gs pos="100000">
                    <a:srgbClr val="3E3E7A"/>
                  </a:gs>
                </a:gsLst>
                <a:path path="circle">
                  <a:fillToRect r="100000" b="100000"/>
                </a:path>
              </a:gradFill>
              <a:effectLst/>
              <a:uLnTx/>
              <a:uFillTx/>
              <a:latin typeface="Arial"/>
              <a:ea typeface="微软雅黑"/>
              <a:cs typeface="微软雅黑" panose="020B0503020204020204" charset="-122"/>
              <a:sym typeface="Arial"/>
            </a:endParaRPr>
          </a:p>
        </p:txBody>
      </p:sp>
      <p:sp>
        <p:nvSpPr>
          <p:cNvPr id="13" name="文本框 12"/>
          <p:cNvSpPr txBox="1"/>
          <p:nvPr/>
        </p:nvSpPr>
        <p:spPr>
          <a:xfrm>
            <a:off x="6236474" y="4592589"/>
            <a:ext cx="1513626" cy="400110"/>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gradFill>
                  <a:gsLst>
                    <a:gs pos="0">
                      <a:srgbClr val="990099"/>
                    </a:gs>
                    <a:gs pos="100000">
                      <a:srgbClr val="3E3E7A"/>
                    </a:gs>
                  </a:gsLst>
                  <a:path path="circle">
                    <a:fillToRect r="100000" b="100000"/>
                  </a:path>
                </a:gradFill>
                <a:effectLst/>
                <a:uLnTx/>
                <a:uFillTx/>
                <a:latin typeface="Arial"/>
                <a:ea typeface="微软雅黑"/>
                <a:cs typeface="微软雅黑" panose="020B0503020204020204" charset="-122"/>
                <a:sym typeface="Arial"/>
              </a:rPr>
              <a:t>$ 6899+</a:t>
            </a:r>
            <a:endParaRPr kumimoji="0" lang="zh-CN" altLang="en-US" sz="2000" b="0" i="0" u="none" strike="noStrike" kern="1200" cap="none" spc="0" normalizeH="0" baseline="0" noProof="0" dirty="0">
              <a:ln>
                <a:noFill/>
              </a:ln>
              <a:gradFill>
                <a:gsLst>
                  <a:gs pos="0">
                    <a:srgbClr val="990099"/>
                  </a:gs>
                  <a:gs pos="100000">
                    <a:srgbClr val="3E3E7A"/>
                  </a:gs>
                </a:gsLst>
                <a:path path="circle">
                  <a:fillToRect r="100000" b="100000"/>
                </a:path>
              </a:gradFill>
              <a:effectLst/>
              <a:uLnTx/>
              <a:uFillTx/>
              <a:latin typeface="Arial"/>
              <a:ea typeface="微软雅黑"/>
              <a:cs typeface="微软雅黑" panose="020B0503020204020204" charset="-122"/>
              <a:sym typeface="Arial"/>
            </a:endParaRPr>
          </a:p>
        </p:txBody>
      </p:sp>
      <p:sp>
        <p:nvSpPr>
          <p:cNvPr id="16" name="文本框 15"/>
          <p:cNvSpPr txBox="1"/>
          <p:nvPr/>
        </p:nvSpPr>
        <p:spPr>
          <a:xfrm>
            <a:off x="8093543" y="4592589"/>
            <a:ext cx="1513626" cy="400110"/>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gradFill>
                  <a:gsLst>
                    <a:gs pos="0">
                      <a:srgbClr val="990099"/>
                    </a:gs>
                    <a:gs pos="100000">
                      <a:srgbClr val="3E3E7A"/>
                    </a:gs>
                  </a:gsLst>
                  <a:path path="circle">
                    <a:fillToRect r="100000" b="100000"/>
                  </a:path>
                </a:gradFill>
                <a:effectLst/>
                <a:uLnTx/>
                <a:uFillTx/>
                <a:latin typeface="Arial"/>
                <a:ea typeface="微软雅黑"/>
                <a:cs typeface="微软雅黑" panose="020B0503020204020204" charset="-122"/>
                <a:sym typeface="Arial"/>
              </a:rPr>
              <a:t>$ 6899+</a:t>
            </a:r>
            <a:endParaRPr kumimoji="0" lang="zh-CN" altLang="en-US" sz="2000" b="0" i="0" u="none" strike="noStrike" kern="1200" cap="none" spc="0" normalizeH="0" baseline="0" noProof="0" dirty="0">
              <a:ln>
                <a:noFill/>
              </a:ln>
              <a:gradFill>
                <a:gsLst>
                  <a:gs pos="0">
                    <a:srgbClr val="990099"/>
                  </a:gs>
                  <a:gs pos="100000">
                    <a:srgbClr val="3E3E7A"/>
                  </a:gs>
                </a:gsLst>
                <a:path path="circle">
                  <a:fillToRect r="100000" b="100000"/>
                </a:path>
              </a:gradFill>
              <a:effectLst/>
              <a:uLnTx/>
              <a:uFillTx/>
              <a:latin typeface="Arial"/>
              <a:ea typeface="微软雅黑"/>
              <a:cs typeface="微软雅黑" panose="020B0503020204020204" charset="-122"/>
              <a:sym typeface="Arial"/>
            </a:endParaRPr>
          </a:p>
        </p:txBody>
      </p:sp>
      <p:sp>
        <p:nvSpPr>
          <p:cNvPr id="17" name="矩形 16"/>
          <p:cNvSpPr/>
          <p:nvPr/>
        </p:nvSpPr>
        <p:spPr>
          <a:xfrm>
            <a:off x="2573351" y="4986451"/>
            <a:ext cx="1440629" cy="344710"/>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Arial"/>
                <a:ea typeface="微软雅黑"/>
                <a:cs typeface="微软雅黑" panose="020B0503020204020204" charset="-122"/>
                <a:sym typeface="Arial"/>
              </a:rPr>
              <a:t>点赞</a:t>
            </a:r>
          </a:p>
        </p:txBody>
      </p:sp>
      <p:sp>
        <p:nvSpPr>
          <p:cNvPr id="18" name="矩形 17"/>
          <p:cNvSpPr/>
          <p:nvPr/>
        </p:nvSpPr>
        <p:spPr>
          <a:xfrm>
            <a:off x="8130042" y="4986451"/>
            <a:ext cx="1440629" cy="344710"/>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Arial"/>
                <a:ea typeface="微软雅黑"/>
                <a:cs typeface="微软雅黑" panose="020B0503020204020204" charset="-122"/>
                <a:sym typeface="Arial"/>
              </a:rPr>
              <a:t>看好</a:t>
            </a:r>
          </a:p>
        </p:txBody>
      </p:sp>
      <p:sp>
        <p:nvSpPr>
          <p:cNvPr id="19" name="矩形 18"/>
          <p:cNvSpPr/>
          <p:nvPr/>
        </p:nvSpPr>
        <p:spPr>
          <a:xfrm>
            <a:off x="4425581" y="4986451"/>
            <a:ext cx="1440629" cy="344710"/>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Arial"/>
                <a:ea typeface="微软雅黑"/>
                <a:cs typeface="微软雅黑" panose="020B0503020204020204" charset="-122"/>
                <a:sym typeface="Arial"/>
              </a:rPr>
              <a:t>支持</a:t>
            </a:r>
          </a:p>
        </p:txBody>
      </p:sp>
      <p:sp>
        <p:nvSpPr>
          <p:cNvPr id="20" name="矩形 19"/>
          <p:cNvSpPr/>
          <p:nvPr/>
        </p:nvSpPr>
        <p:spPr>
          <a:xfrm>
            <a:off x="6277811" y="4986451"/>
            <a:ext cx="1446341" cy="344710"/>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50000"/>
                  </a:srgbClr>
                </a:solidFill>
                <a:effectLst/>
                <a:uLnTx/>
                <a:uFillTx/>
                <a:latin typeface="Arial"/>
                <a:ea typeface="微软雅黑"/>
                <a:cs typeface="微软雅黑" panose="020B0503020204020204" charset="-122"/>
                <a:sym typeface="Arial"/>
              </a:rPr>
              <a:t>收藏</a:t>
            </a:r>
          </a:p>
        </p:txBody>
      </p:sp>
      <p:cxnSp>
        <p:nvCxnSpPr>
          <p:cNvPr id="32" name="直接连接符 31"/>
          <p:cNvCxnSpPr/>
          <p:nvPr/>
        </p:nvCxnSpPr>
        <p:spPr>
          <a:xfrm flipV="1">
            <a:off x="2684970" y="4249486"/>
            <a:ext cx="6822058" cy="1"/>
          </a:xfrm>
          <a:prstGeom prst="line">
            <a:avLst/>
          </a:prstGeom>
          <a:ln>
            <a:solidFill>
              <a:schemeClr val="bg2">
                <a:lumMod val="50000"/>
                <a:alpha val="38000"/>
              </a:schemeClr>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4739600" y="3727691"/>
            <a:ext cx="2807207" cy="707886"/>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gradFill>
                  <a:gsLst>
                    <a:gs pos="0">
                      <a:srgbClr val="990099"/>
                    </a:gs>
                    <a:gs pos="100000">
                      <a:srgbClr val="3E3E7A"/>
                    </a:gs>
                  </a:gsLst>
                  <a:path path="circle">
                    <a:fillToRect r="100000" b="100000"/>
                  </a:path>
                </a:gradFill>
                <a:effectLst/>
                <a:uLnTx/>
                <a:uFillTx/>
                <a:latin typeface="Arial"/>
                <a:ea typeface="微软雅黑"/>
                <a:cs typeface="微软雅黑" panose="020B0503020204020204" charset="-122"/>
                <a:sym typeface="Arial"/>
              </a:rPr>
              <a:t>“我”区块链一定会大展身手</a:t>
            </a:r>
          </a:p>
        </p:txBody>
      </p:sp>
      <p:sp>
        <p:nvSpPr>
          <p:cNvPr id="36" name="矩形 35"/>
          <p:cNvSpPr/>
          <p:nvPr/>
        </p:nvSpPr>
        <p:spPr>
          <a:xfrm>
            <a:off x="2506801" y="2030868"/>
            <a:ext cx="7837349" cy="1184940"/>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  该类产品目前还存在基于共识算法执行效率挑战和多方参与的数据隐私性挑战。未来区块链数据库将在平衡系统可信性与吞吐量、实现基于链上链下混合存储的防篡改机制、实现面向跨链场景的数据协同处理系统等方向进行突破。未来，提升区块链数据库性能将成为学术界与工业界共同探索的命题。</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7" name="VCG41N1309252045" descr="图片包含 背景图案&#10;&#10;描述已自动生成"/>
          <p:cNvPicPr>
            <a:picLocks noChangeAspect="1"/>
          </p:cNvPicPr>
          <p:nvPr/>
        </p:nvPicPr>
        <p:blipFill>
          <a:blip r:embed="rId3" cstate="email"/>
          <a:stretch>
            <a:fillRect/>
          </a:stretch>
        </p:blipFill>
        <p:spPr>
          <a:xfrm flipH="1">
            <a:off x="0" y="0"/>
            <a:ext cx="12192000" cy="6858000"/>
          </a:xfrm>
          <a:prstGeom prst="rect">
            <a:avLst/>
          </a:prstGeom>
        </p:spPr>
      </p:pic>
      <p:sp>
        <p:nvSpPr>
          <p:cNvPr id="31" name="文本框 30"/>
          <p:cNvSpPr txBox="1"/>
          <p:nvPr/>
        </p:nvSpPr>
        <p:spPr>
          <a:xfrm>
            <a:off x="8928168" y="3626896"/>
            <a:ext cx="2240280" cy="922020"/>
          </a:xfrm>
          <a:prstGeom prst="rect">
            <a:avLst/>
          </a:prstGeom>
          <a:noFill/>
        </p:spPr>
        <p:txBody>
          <a:bodyPr vert="horz" wrap="none" rtlCol="0">
            <a:spAutoFit/>
          </a:bodyPr>
          <a:lstStyle>
            <a:defPPr>
              <a:defRPr lang="zh-CN"/>
            </a:defPPr>
            <a:lvl1pPr algn="r">
              <a:defRPr sz="5400">
                <a:solidFill>
                  <a:schemeClr val="bg1"/>
                </a:solidFill>
                <a:latin typeface="字魂35号-经典雅黑" pitchFamily="2" charset="-122"/>
                <a:ea typeface="字魂35号-经典雅黑" pitchFamily="2" charset="-122"/>
                <a:cs typeface="微软雅黑" panose="020B050302020402020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srgbClr val="FFFFFF"/>
                </a:solidFill>
                <a:effectLst/>
                <a:uLnTx/>
                <a:uFillTx/>
                <a:ea typeface="字魂35号-经典雅黑" pitchFamily="2" charset="-122"/>
                <a:sym typeface="Arial" panose="020B0604020202020204"/>
              </a:rPr>
              <a:t>趋势四</a:t>
            </a:r>
          </a:p>
        </p:txBody>
      </p:sp>
      <p:sp>
        <p:nvSpPr>
          <p:cNvPr id="32" name="文本框 31"/>
          <p:cNvSpPr txBox="1"/>
          <p:nvPr/>
        </p:nvSpPr>
        <p:spPr>
          <a:xfrm>
            <a:off x="5797980" y="1373543"/>
            <a:ext cx="5370468" cy="2215991"/>
          </a:xfrm>
          <a:prstGeom prst="rect">
            <a:avLst/>
          </a:prstGeom>
          <a:noFill/>
        </p:spPr>
        <p:txBody>
          <a:bodyPr wrap="square">
            <a:spAutoFit/>
          </a:bodyPr>
          <a:lstStyle>
            <a:defPPr>
              <a:defRPr lang="zh-CN"/>
            </a:defPPr>
            <a:lvl1pPr>
              <a:defRPr sz="5400">
                <a:solidFill>
                  <a:srgbClr val="FF0029"/>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rPr>
              <a:t>04.</a:t>
            </a:r>
            <a:endParaRPr kumimoji="0" lang="zh-CN" altLang="en-US" sz="13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endParaRPr>
          </a:p>
        </p:txBody>
      </p:sp>
      <p:sp>
        <p:nvSpPr>
          <p:cNvPr id="36" name="文本框 15"/>
          <p:cNvSpPr txBox="1"/>
          <p:nvPr>
            <p:custDataLst>
              <p:tags r:id="rId1"/>
            </p:custDataLst>
          </p:nvPr>
        </p:nvSpPr>
        <p:spPr>
          <a:xfrm>
            <a:off x="9243695" y="4642485"/>
            <a:ext cx="1924685" cy="687705"/>
          </a:xfrm>
          <a:prstGeom prst="rect">
            <a:avLst/>
          </a:prstGeom>
          <a:noFill/>
        </p:spPr>
        <p:txBody>
          <a:bodyPr vert="horz" wrap="square">
            <a:no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E7E6E6">
                    <a:lumMod val="75000"/>
                  </a:srgbClr>
                </a:solidFill>
                <a:effectLst/>
                <a:uLnTx/>
                <a:uFillTx/>
                <a:latin typeface="Arial" panose="020B0604020202020204"/>
                <a:ea typeface="微软雅黑" panose="020B0503020204020204" charset="-122"/>
                <a:cs typeface="微软雅黑" panose="020B0503020204020204" charset="-122"/>
                <a:sym typeface="Arial" panose="020B0604020202020204"/>
              </a:rPr>
              <a:t>  运用</a:t>
            </a:r>
            <a:r>
              <a:rPr kumimoji="0" lang="en-US" altLang="zh-CN" sz="1400" b="1" i="0" u="none" strike="noStrike" kern="1200" cap="none" spc="0" normalizeH="0" baseline="0" noProof="0" dirty="0">
                <a:ln>
                  <a:noFill/>
                </a:ln>
                <a:solidFill>
                  <a:srgbClr val="E7E6E6">
                    <a:lumMod val="75000"/>
                  </a:srgbClr>
                </a:solidFill>
                <a:effectLst/>
                <a:uLnTx/>
                <a:uFillTx/>
                <a:latin typeface="Arial" panose="020B0604020202020204"/>
                <a:ea typeface="微软雅黑" panose="020B0503020204020204" charset="-122"/>
                <a:cs typeface="微软雅黑" panose="020B0503020204020204" charset="-122"/>
                <a:sym typeface="Arial" panose="020B0604020202020204"/>
              </a:rPr>
              <a:t>AI</a:t>
            </a:r>
            <a:r>
              <a:rPr kumimoji="0" lang="zh-CN" altLang="en-US" sz="1400" b="1" i="0" u="none" strike="noStrike" kern="1200" cap="none" spc="0" normalizeH="0" baseline="0" noProof="0" dirty="0">
                <a:ln>
                  <a:noFill/>
                </a:ln>
                <a:solidFill>
                  <a:srgbClr val="E7E6E6">
                    <a:lumMod val="75000"/>
                  </a:srgbClr>
                </a:solidFill>
                <a:effectLst/>
                <a:uLnTx/>
                <a:uFillTx/>
                <a:latin typeface="Arial" panose="020B0604020202020204"/>
                <a:ea typeface="微软雅黑" panose="020B0503020204020204" charset="-122"/>
                <a:cs typeface="微软雅黑" panose="020B0503020204020204" charset="-122"/>
                <a:sym typeface="Arial" panose="020B0604020202020204"/>
              </a:rPr>
              <a:t>实现管理自治，提升易用性</a:t>
            </a:r>
            <a:endParaRPr kumimoji="0" lang="zh-CN" altLang="en-US" sz="14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endParaRPr>
          </a:p>
        </p:txBody>
      </p:sp>
      <p:cxnSp>
        <p:nvCxnSpPr>
          <p:cNvPr id="38" name="直接连接符 37"/>
          <p:cNvCxnSpPr/>
          <p:nvPr/>
        </p:nvCxnSpPr>
        <p:spPr>
          <a:xfrm>
            <a:off x="11168181" y="4747927"/>
            <a:ext cx="0" cy="4692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2258624" y="6393612"/>
            <a:ext cx="55672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932279" y="6256539"/>
            <a:ext cx="995855" cy="276999"/>
          </a:xfrm>
          <a:prstGeom prst="rect">
            <a:avLst/>
          </a:prstGeom>
          <a:noFill/>
        </p:spPr>
        <p:txBody>
          <a:bodyPr wrap="square">
            <a:spAutoFit/>
          </a:bodyPr>
          <a:lstStyle>
            <a:defPPr>
              <a:defRPr lang="zh-CN"/>
            </a:defPPr>
            <a:lvl1pPr algn="r">
              <a:defRPr sz="1400">
                <a:solidFill>
                  <a:schemeClr val="bg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D5FF"/>
                </a:solidFill>
                <a:effectLst/>
                <a:uLnTx/>
                <a:uFillTx/>
                <a:latin typeface="Arial" panose="020B0604020202020204"/>
                <a:ea typeface="微软雅黑" panose="020B0503020204020204" charset="-122"/>
                <a:cs typeface="微软雅黑" panose="020B0503020204020204" charset="-122"/>
                <a:sym typeface="Arial" panose="020B0604020202020204"/>
              </a:rPr>
              <a:t>01</a:t>
            </a:r>
            <a:endParaRPr kumimoji="0" lang="zh-CN" altLang="en-US" sz="1200" b="0" i="0" u="none" strike="noStrike" kern="1200" cap="none" spc="0" normalizeH="0" baseline="0" noProof="0" dirty="0">
              <a:ln>
                <a:noFill/>
              </a:ln>
              <a:solidFill>
                <a:srgbClr val="FFD5FF"/>
              </a:solidFill>
              <a:effectLst/>
              <a:uLnTx/>
              <a:uFillTx/>
              <a:latin typeface="Arial" panose="020B0604020202020204"/>
              <a:ea typeface="微软雅黑" panose="020B0503020204020204" charset="-122"/>
              <a:cs typeface="微软雅黑" panose="020B0503020204020204" charset="-122"/>
              <a:sym typeface="Arial" panose="020B0604020202020204"/>
            </a:endParaRPr>
          </a:p>
        </p:txBody>
      </p:sp>
      <p:sp>
        <p:nvSpPr>
          <p:cNvPr id="12" name="文本框 11"/>
          <p:cNvSpPr txBox="1"/>
          <p:nvPr/>
        </p:nvSpPr>
        <p:spPr>
          <a:xfrm>
            <a:off x="8780802" y="6256539"/>
            <a:ext cx="995855" cy="276999"/>
          </a:xfrm>
          <a:prstGeom prst="rect">
            <a:avLst/>
          </a:prstGeom>
          <a:noFill/>
        </p:spPr>
        <p:txBody>
          <a:bodyPr wrap="square">
            <a:spAutoFit/>
          </a:bodyPr>
          <a:lstStyle>
            <a:defPPr>
              <a:defRPr lang="zh-CN"/>
            </a:defPPr>
            <a:lvl1pPr algn="r">
              <a:defRPr sz="1400">
                <a:solidFill>
                  <a:schemeClr val="bg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90099"/>
                </a:solidFill>
                <a:effectLst/>
                <a:uLnTx/>
                <a:uFillTx/>
                <a:latin typeface="Arial" panose="020B0604020202020204"/>
                <a:ea typeface="微软雅黑" panose="020B0503020204020204" charset="-122"/>
                <a:cs typeface="微软雅黑" panose="020B0503020204020204" charset="-122"/>
                <a:sym typeface="Arial" panose="020B0604020202020204"/>
              </a:rPr>
              <a:t>02</a:t>
            </a:r>
            <a:endParaRPr kumimoji="0" lang="zh-CN" altLang="en-US" sz="1200" b="0" i="0" u="none" strike="noStrike" kern="1200" cap="none" spc="0" normalizeH="0" baseline="0" noProof="0" dirty="0">
              <a:ln>
                <a:noFill/>
              </a:ln>
              <a:solidFill>
                <a:srgbClr val="990099"/>
              </a:solidFill>
              <a:effectLst/>
              <a:uLnTx/>
              <a:uFillTx/>
              <a:latin typeface="Arial" panose="020B0604020202020204"/>
              <a:ea typeface="微软雅黑" panose="020B0503020204020204" charset="-122"/>
              <a:cs typeface="微软雅黑" panose="020B0503020204020204" charset="-122"/>
              <a:sym typeface="Arial" panose="020B0604020202020204"/>
            </a:endParaRPr>
          </a:p>
        </p:txBody>
      </p:sp>
      <p:sp>
        <p:nvSpPr>
          <p:cNvPr id="13" name="文本框 12"/>
          <p:cNvSpPr txBox="1"/>
          <p:nvPr/>
        </p:nvSpPr>
        <p:spPr>
          <a:xfrm>
            <a:off x="9629325" y="6256539"/>
            <a:ext cx="995855" cy="276999"/>
          </a:xfrm>
          <a:prstGeom prst="rect">
            <a:avLst/>
          </a:prstGeom>
          <a:noFill/>
        </p:spPr>
        <p:txBody>
          <a:bodyPr wrap="square">
            <a:spAutoFit/>
          </a:bodyPr>
          <a:lstStyle>
            <a:defPPr>
              <a:defRPr lang="zh-CN"/>
            </a:defPPr>
            <a:lvl1pPr algn="r">
              <a:defRPr sz="1400">
                <a:solidFill>
                  <a:schemeClr val="bg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90099"/>
                </a:solidFill>
                <a:effectLst/>
                <a:uLnTx/>
                <a:uFillTx/>
                <a:latin typeface="Arial" panose="020B0604020202020204"/>
                <a:ea typeface="微软雅黑" panose="020B0503020204020204" charset="-122"/>
                <a:cs typeface="微软雅黑" panose="020B0503020204020204" charset="-122"/>
                <a:sym typeface="Arial" panose="020B0604020202020204"/>
              </a:rPr>
              <a:t>03</a:t>
            </a:r>
            <a:endParaRPr kumimoji="0" lang="zh-CN" altLang="en-US" sz="1200" b="0" i="0" u="none" strike="noStrike" kern="1200" cap="none" spc="0" normalizeH="0" baseline="0" noProof="0" dirty="0">
              <a:ln>
                <a:noFill/>
              </a:ln>
              <a:solidFill>
                <a:srgbClr val="990099"/>
              </a:solidFill>
              <a:effectLst/>
              <a:uLnTx/>
              <a:uFillTx/>
              <a:latin typeface="Arial" panose="020B0604020202020204"/>
              <a:ea typeface="微软雅黑" panose="020B0503020204020204" charset="-122"/>
              <a:cs typeface="微软雅黑" panose="020B0503020204020204" charset="-122"/>
              <a:sym typeface="Arial" panose="020B0604020202020204"/>
            </a:endParaRPr>
          </a:p>
        </p:txBody>
      </p:sp>
      <p:sp>
        <p:nvSpPr>
          <p:cNvPr id="27" name="文本框 26"/>
          <p:cNvSpPr txBox="1"/>
          <p:nvPr/>
        </p:nvSpPr>
        <p:spPr>
          <a:xfrm>
            <a:off x="10477848" y="6225761"/>
            <a:ext cx="995855" cy="338554"/>
          </a:xfrm>
          <a:prstGeom prst="rect">
            <a:avLst/>
          </a:prstGeom>
          <a:noFill/>
        </p:spPr>
        <p:txBody>
          <a:bodyPr wrap="square">
            <a:spAutoFit/>
          </a:bodyPr>
          <a:lstStyle>
            <a:defPPr>
              <a:defRPr lang="zh-CN"/>
            </a:defPPr>
            <a:lvl1pPr algn="r">
              <a:defRPr sz="1400">
                <a:solidFill>
                  <a:schemeClr val="bg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990099"/>
                </a:solidFill>
                <a:effectLst/>
                <a:uLnTx/>
                <a:uFillTx/>
                <a:latin typeface="Arial" panose="020B0604020202020204"/>
                <a:ea typeface="微软雅黑" panose="020B0503020204020204" charset="-122"/>
                <a:cs typeface="微软雅黑" panose="020B0503020204020204" charset="-122"/>
                <a:sym typeface="Arial" panose="020B0604020202020204"/>
              </a:rPr>
              <a:t>04</a:t>
            </a:r>
            <a:endParaRPr kumimoji="0" lang="zh-CN" altLang="en-US" sz="1600" b="0" i="0" u="none" strike="noStrike" kern="1200" cap="none" spc="0" normalizeH="0" baseline="0" noProof="0" dirty="0">
              <a:ln>
                <a:noFill/>
              </a:ln>
              <a:solidFill>
                <a:srgbClr val="990099"/>
              </a:solidFill>
              <a:effectLst/>
              <a:uLnTx/>
              <a:uFillTx/>
              <a:latin typeface="Arial" panose="020B0604020202020204"/>
              <a:ea typeface="微软雅黑" panose="020B0503020204020204" charset="-122"/>
              <a:cs typeface="微软雅黑" panose="020B0503020204020204" charset="-122"/>
              <a:sym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矩形: 圆角 2"/>
          <p:cNvSpPr/>
          <p:nvPr>
            <p:custDataLst>
              <p:tags r:id="rId1"/>
            </p:custDataLst>
          </p:nvPr>
        </p:nvSpPr>
        <p:spPr>
          <a:xfrm>
            <a:off x="6650672" y="4180113"/>
            <a:ext cx="4912405" cy="1794783"/>
          </a:xfrm>
          <a:prstGeom prst="roundRect">
            <a:avLst>
              <a:gd name="adj" fmla="val 7971"/>
            </a:avLst>
          </a:prstGeom>
          <a:solidFill>
            <a:schemeClr val="accent4">
              <a:lumMod val="90000"/>
              <a:lumOff val="10000"/>
            </a:schemeClr>
          </a:solidFill>
          <a:ln>
            <a:gradFill flip="none" rotWithShape="1">
              <a:gsLst>
                <a:gs pos="0">
                  <a:schemeClr val="bg1">
                    <a:alpha val="0"/>
                  </a:schemeClr>
                </a:gs>
                <a:gs pos="67000">
                  <a:schemeClr val="accent1"/>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endParaRPr>
          </a:p>
        </p:txBody>
      </p:sp>
      <p:sp>
        <p:nvSpPr>
          <p:cNvPr id="7" name="矩形: 圆角 6"/>
          <p:cNvSpPr/>
          <p:nvPr/>
        </p:nvSpPr>
        <p:spPr>
          <a:xfrm>
            <a:off x="4783873" y="88900"/>
            <a:ext cx="7408127" cy="6768790"/>
          </a:xfrm>
          <a:prstGeom prst="roundRect">
            <a:avLst>
              <a:gd name="adj" fmla="val 0"/>
            </a:avLst>
          </a:prstGeom>
          <a:gradFill flip="none" rotWithShape="1">
            <a:gsLst>
              <a:gs pos="74000">
                <a:schemeClr val="accent4">
                  <a:alpha val="0"/>
                </a:schemeClr>
              </a:gs>
              <a:gs pos="100000">
                <a:schemeClr val="accent1"/>
              </a:gs>
            </a:gsLst>
            <a:path path="circle">
              <a:fillToRect t="100000" r="100000"/>
            </a:path>
            <a:tileRect l="-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endParaRPr>
          </a:p>
        </p:txBody>
      </p:sp>
      <p:sp>
        <p:nvSpPr>
          <p:cNvPr id="6" name="圆: 空心 5"/>
          <p:cNvSpPr/>
          <p:nvPr/>
        </p:nvSpPr>
        <p:spPr>
          <a:xfrm>
            <a:off x="515938" y="112357"/>
            <a:ext cx="3419017" cy="3316643"/>
          </a:xfrm>
          <a:prstGeom prst="donut">
            <a:avLst>
              <a:gd name="adj" fmla="val 16109"/>
            </a:avLst>
          </a:prstGeom>
          <a:gradFill flip="none" rotWithShape="1">
            <a:gsLst>
              <a:gs pos="0">
                <a:schemeClr val="bg1">
                  <a:alpha val="0"/>
                </a:schemeClr>
              </a:gs>
              <a:gs pos="100000">
                <a:schemeClr val="accent1">
                  <a:alpha val="22000"/>
                </a:schemeClr>
              </a:gs>
            </a:gsLst>
            <a:lin ang="1620000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微软雅黑" panose="020B0503020204020204" charset="-122"/>
              <a:sym typeface="Arial" panose="020B0604020202020204"/>
            </a:endParaRPr>
          </a:p>
        </p:txBody>
      </p:sp>
      <p:pic>
        <p:nvPicPr>
          <p:cNvPr id="5" name="图片 4" descr="图片包含 游戏机&#10;&#10;描述已自动生成"/>
          <p:cNvPicPr>
            <a:picLocks noChangeAspect="1"/>
          </p:cNvPicPr>
          <p:nvPr/>
        </p:nvPicPr>
        <p:blipFill rotWithShape="1">
          <a:blip r:embed="rId4" cstate="email"/>
          <a:srcRect/>
          <a:stretch>
            <a:fillRect/>
          </a:stretch>
        </p:blipFill>
        <p:spPr>
          <a:xfrm flipH="1">
            <a:off x="746123" y="425189"/>
            <a:ext cx="4476978" cy="4505396"/>
          </a:xfrm>
          <a:prstGeom prst="rect">
            <a:avLst/>
          </a:prstGeom>
        </p:spPr>
      </p:pic>
      <p:sp>
        <p:nvSpPr>
          <p:cNvPr id="3" name="矩形: 圆角 2"/>
          <p:cNvSpPr/>
          <p:nvPr/>
        </p:nvSpPr>
        <p:spPr>
          <a:xfrm>
            <a:off x="1023937" y="4180113"/>
            <a:ext cx="4912405" cy="1794783"/>
          </a:xfrm>
          <a:prstGeom prst="roundRect">
            <a:avLst>
              <a:gd name="adj" fmla="val 7971"/>
            </a:avLst>
          </a:prstGeom>
          <a:solidFill>
            <a:schemeClr val="accent4">
              <a:lumMod val="90000"/>
              <a:lumOff val="10000"/>
            </a:schemeClr>
          </a:solidFill>
          <a:ln>
            <a:gradFill flip="none" rotWithShape="1">
              <a:gsLst>
                <a:gs pos="0">
                  <a:schemeClr val="bg1">
                    <a:alpha val="0"/>
                  </a:schemeClr>
                </a:gs>
                <a:gs pos="67000">
                  <a:schemeClr val="accent1"/>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endParaRPr>
          </a:p>
        </p:txBody>
      </p:sp>
      <p:sp>
        <p:nvSpPr>
          <p:cNvPr id="8" name="文本框 7"/>
          <p:cNvSpPr txBox="1"/>
          <p:nvPr/>
        </p:nvSpPr>
        <p:spPr>
          <a:xfrm>
            <a:off x="5453380" y="883285"/>
            <a:ext cx="4063365" cy="583565"/>
          </a:xfrm>
          <a:prstGeom prst="rect">
            <a:avLst/>
          </a:prstGeom>
          <a:noFill/>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rPr>
              <a:t>运用AI实现管理自治</a:t>
            </a:r>
          </a:p>
        </p:txBody>
      </p:sp>
      <p:sp>
        <p:nvSpPr>
          <p:cNvPr id="9" name="矩形 8"/>
          <p:cNvSpPr/>
          <p:nvPr/>
        </p:nvSpPr>
        <p:spPr>
          <a:xfrm>
            <a:off x="5453380" y="1976120"/>
            <a:ext cx="6543040" cy="1106805"/>
          </a:xfrm>
          <a:prstGeom prst="rect">
            <a:avLst/>
          </a:prstGeom>
        </p:spPr>
        <p:txBody>
          <a:bodyPr wrap="square">
            <a:spAutoFit/>
          </a:bodyPr>
          <a:lstStyle/>
          <a:p>
            <a:pPr marL="0" marR="0" lvl="0" indent="0" algn="just" defTabSz="914400" rtl="0" eaLnBrk="1" fontAlgn="auto" latinLnBrk="0" hangingPunct="1">
              <a:lnSpc>
                <a:spcPct val="11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rPr>
              <a:t>       </a:t>
            </a:r>
            <a:r>
              <a:rPr kumimoji="0" lang="zh-CN" altLang="en-US" sz="20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rPr>
              <a:t>目前学术界和工业界共识的研究重点是将机器学习与数据管理在功能上融合统一，来实现更高的查询和存储效率，自动化处理各种任务。</a:t>
            </a:r>
          </a:p>
        </p:txBody>
      </p:sp>
      <p:cxnSp>
        <p:nvCxnSpPr>
          <p:cNvPr id="11" name="直接连接符 10"/>
          <p:cNvCxnSpPr/>
          <p:nvPr/>
        </p:nvCxnSpPr>
        <p:spPr>
          <a:xfrm>
            <a:off x="5584089" y="3023984"/>
            <a:ext cx="0" cy="3953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252220" y="4444365"/>
            <a:ext cx="3740785" cy="784860"/>
          </a:xfrm>
          <a:prstGeom prst="rect">
            <a:avLst/>
          </a:prstGeom>
        </p:spPr>
        <p:txBody>
          <a:bodyPr wrap="square">
            <a:no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rPr>
              <a:t>       </a:t>
            </a: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rPr>
              <a:t>一方面可以通过AI技术实现数据库的自优化、自监控、自调优、自诊断。例如：2019年6月，Oracle推出云上自治数据库Autonomous Database；2020年4月，阿里云发布“自动驾驶”级数据库平台DAS。</a:t>
            </a:r>
          </a:p>
        </p:txBody>
      </p:sp>
      <p:cxnSp>
        <p:nvCxnSpPr>
          <p:cNvPr id="26" name="直接连接符 25"/>
          <p:cNvCxnSpPr/>
          <p:nvPr/>
        </p:nvCxnSpPr>
        <p:spPr>
          <a:xfrm flipH="1">
            <a:off x="1286880" y="5590118"/>
            <a:ext cx="3706034" cy="0"/>
          </a:xfrm>
          <a:prstGeom prst="line">
            <a:avLst/>
          </a:prstGeom>
          <a:ln>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7101531" y="5657428"/>
            <a:ext cx="3706034" cy="0"/>
          </a:xfrm>
          <a:prstGeom prst="line">
            <a:avLst/>
          </a:prstGeom>
          <a:ln>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custDataLst>
              <p:tags r:id="rId2"/>
            </p:custDataLst>
          </p:nvPr>
        </p:nvSpPr>
        <p:spPr>
          <a:xfrm>
            <a:off x="7101840" y="4444365"/>
            <a:ext cx="3740785" cy="784860"/>
          </a:xfrm>
          <a:prstGeom prst="rect">
            <a:avLst/>
          </a:prstGeom>
        </p:spPr>
        <p:txBody>
          <a:bodyPr wrap="square">
            <a:no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endParaRPr>
          </a:p>
        </p:txBody>
      </p:sp>
      <p:sp>
        <p:nvSpPr>
          <p:cNvPr id="16" name="文本框 15"/>
          <p:cNvSpPr txBox="1"/>
          <p:nvPr/>
        </p:nvSpPr>
        <p:spPr>
          <a:xfrm>
            <a:off x="6985000" y="4443730"/>
            <a:ext cx="4064000" cy="1083945"/>
          </a:xfrm>
          <a:prstGeom prst="rect">
            <a:avLst/>
          </a:prstGeom>
        </p:spPr>
        <p:txBody>
          <a:bodyPr>
            <a:noAutofit/>
            <a:extLst>
              <a:ext uri="{4A0BC546-FE56-4ADE-93B0-CB8AF2F6F144}">
                <wpsdc:textFrameExt xmlns="" xmlns:wpsdc="http://www.wps.cn/officeDocument/2022/drawingmlCustomData" type="text"/>
              </a:ext>
            </a:extLs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rPr>
              <a:t>       </a:t>
            </a: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rPr>
              <a:t>另一方面可以实现库内AI训练，降低AI使用门槛。例如：2021年3月，华为发布了融入AI框架的openGauss2.0版本。其均采用上述思想降低数据库集群的运维管理成本，保障数据库持续稳定、高效运行。</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3" name="VCG41N1309252045" descr="图片包含 背景图案&#10;&#10;描述已自动生成"/>
          <p:cNvPicPr>
            <a:picLocks noChangeAspect="1"/>
          </p:cNvPicPr>
          <p:nvPr/>
        </p:nvPicPr>
        <p:blipFill>
          <a:blip r:embed="rId2" cstate="email"/>
          <a:stretch>
            <a:fillRect/>
          </a:stretch>
        </p:blipFill>
        <p:spPr>
          <a:xfrm flipH="1">
            <a:off x="0" y="0"/>
            <a:ext cx="12192000" cy="6858000"/>
          </a:xfrm>
          <a:prstGeom prst="rect">
            <a:avLst/>
          </a:prstGeom>
        </p:spPr>
      </p:pic>
      <p:cxnSp>
        <p:nvCxnSpPr>
          <p:cNvPr id="5" name="直接连接符 4"/>
          <p:cNvCxnSpPr/>
          <p:nvPr/>
        </p:nvCxnSpPr>
        <p:spPr>
          <a:xfrm>
            <a:off x="6170781" y="2246926"/>
            <a:ext cx="0" cy="6103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096000" y="1774190"/>
            <a:ext cx="5231765" cy="874395"/>
          </a:xfrm>
          <a:prstGeom prst="rect">
            <a:avLst/>
          </a:prstGeom>
          <a:noFill/>
        </p:spPr>
        <p:txBody>
          <a:bodyPr vert="horz"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rPr>
              <a:t>从赋能对象来看</a:t>
            </a:r>
          </a:p>
        </p:txBody>
      </p:sp>
      <p:sp>
        <p:nvSpPr>
          <p:cNvPr id="7" name="矩形: 圆角 6"/>
          <p:cNvSpPr/>
          <p:nvPr/>
        </p:nvSpPr>
        <p:spPr>
          <a:xfrm>
            <a:off x="4267201" y="3594263"/>
            <a:ext cx="7373938" cy="2526767"/>
          </a:xfrm>
          <a:prstGeom prst="roundRect">
            <a:avLst>
              <a:gd name="adj" fmla="val 3556"/>
            </a:avLst>
          </a:prstGeom>
          <a:solidFill>
            <a:schemeClr val="accent4">
              <a:lumMod val="90000"/>
              <a:lumOff val="10000"/>
            </a:schemeClr>
          </a:solidFill>
          <a:ln>
            <a:gradFill flip="none" rotWithShape="1">
              <a:gsLst>
                <a:gs pos="0">
                  <a:schemeClr val="bg1">
                    <a:alpha val="0"/>
                  </a:schemeClr>
                </a:gs>
                <a:gs pos="67000">
                  <a:schemeClr val="accent3"/>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endParaRPr>
          </a:p>
        </p:txBody>
      </p:sp>
      <p:pic>
        <p:nvPicPr>
          <p:cNvPr id="8" name="图片 7" descr="图片包含 游戏机&#10;&#10;描述已自动生成"/>
          <p:cNvPicPr>
            <a:picLocks noChangeAspect="1"/>
          </p:cNvPicPr>
          <p:nvPr/>
        </p:nvPicPr>
        <p:blipFill rotWithShape="1">
          <a:blip r:embed="rId3" cstate="email"/>
          <a:srcRect/>
          <a:stretch>
            <a:fillRect/>
          </a:stretch>
        </p:blipFill>
        <p:spPr>
          <a:xfrm flipH="1">
            <a:off x="62230" y="42545"/>
            <a:ext cx="6186805" cy="6736715"/>
          </a:xfrm>
          <a:prstGeom prst="rect">
            <a:avLst/>
          </a:prstGeom>
        </p:spPr>
      </p:pic>
      <p:sp>
        <p:nvSpPr>
          <p:cNvPr id="10" name="矩形 9"/>
          <p:cNvSpPr/>
          <p:nvPr/>
        </p:nvSpPr>
        <p:spPr>
          <a:xfrm>
            <a:off x="5044440" y="4515485"/>
            <a:ext cx="2653665" cy="1496695"/>
          </a:xfrm>
          <a:prstGeom prst="rect">
            <a:avLst/>
          </a:prstGeom>
        </p:spPr>
        <p:txBody>
          <a:bodyPr wrap="square">
            <a:no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rPr>
              <a:t>  人工智能与数据库的结合体体现在数据库系统自身的智能化，包括但不限于数据分布技术智能化、库内进行训练和推理操作、数据库自动诊断、容量预判等；</a:t>
            </a:r>
          </a:p>
        </p:txBody>
      </p:sp>
      <p:grpSp>
        <p:nvGrpSpPr>
          <p:cNvPr id="11" name="组合 10"/>
          <p:cNvGrpSpPr/>
          <p:nvPr/>
        </p:nvGrpSpPr>
        <p:grpSpPr>
          <a:xfrm>
            <a:off x="7845142" y="6012002"/>
            <a:ext cx="218056" cy="218056"/>
            <a:chOff x="2638097" y="2317532"/>
            <a:chExt cx="462455" cy="462455"/>
          </a:xfrm>
        </p:grpSpPr>
        <p:sp>
          <p:nvSpPr>
            <p:cNvPr id="12" name="椭圆 11"/>
            <p:cNvSpPr/>
            <p:nvPr/>
          </p:nvSpPr>
          <p:spPr>
            <a:xfrm>
              <a:off x="2638097" y="2317532"/>
              <a:ext cx="462455" cy="462455"/>
            </a:xfrm>
            <a:prstGeom prst="ellips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endParaRPr>
            </a:p>
          </p:txBody>
        </p:sp>
        <p:sp>
          <p:nvSpPr>
            <p:cNvPr id="13" name="加号 12"/>
            <p:cNvSpPr/>
            <p:nvPr/>
          </p:nvSpPr>
          <p:spPr>
            <a:xfrm>
              <a:off x="2727434" y="2406869"/>
              <a:ext cx="283780" cy="283780"/>
            </a:xfrm>
            <a:prstGeom prst="mathPlus">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endParaRPr>
            </a:p>
          </p:txBody>
        </p:sp>
      </p:grpSp>
      <p:sp>
        <p:nvSpPr>
          <p:cNvPr id="15" name="椭圆 14"/>
          <p:cNvSpPr/>
          <p:nvPr/>
        </p:nvSpPr>
        <p:spPr>
          <a:xfrm>
            <a:off x="4651607" y="3918834"/>
            <a:ext cx="527844" cy="527844"/>
          </a:xfrm>
          <a:prstGeom prst="ellips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endParaRPr>
          </a:p>
        </p:txBody>
      </p:sp>
      <p:sp>
        <p:nvSpPr>
          <p:cNvPr id="21" name="矩形 20"/>
          <p:cNvSpPr/>
          <p:nvPr/>
        </p:nvSpPr>
        <p:spPr>
          <a:xfrm>
            <a:off x="8210550" y="4516120"/>
            <a:ext cx="2945765" cy="1496060"/>
          </a:xfrm>
          <a:prstGeom prst="rect">
            <a:avLst/>
          </a:prstGeom>
        </p:spPr>
        <p:txBody>
          <a:bodyPr wrap="square">
            <a:no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rPr>
              <a:t>  在数据库周边工具的智能化，能够在提升管理效率、降低错误引入率、减少安全隐患的同时也大大降低了运营成本。</a:t>
            </a:r>
          </a:p>
        </p:txBody>
      </p:sp>
      <p:sp>
        <p:nvSpPr>
          <p:cNvPr id="23" name="椭圆 22"/>
          <p:cNvSpPr/>
          <p:nvPr/>
        </p:nvSpPr>
        <p:spPr>
          <a:xfrm>
            <a:off x="7627804" y="3988049"/>
            <a:ext cx="527844" cy="527844"/>
          </a:xfrm>
          <a:prstGeom prst="ellips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endParaRPr>
          </a:p>
        </p:txBody>
      </p:sp>
      <p:sp>
        <p:nvSpPr>
          <p:cNvPr id="36" name="图形 14"/>
          <p:cNvSpPr/>
          <p:nvPr/>
        </p:nvSpPr>
        <p:spPr>
          <a:xfrm flipV="1">
            <a:off x="4785753" y="4052941"/>
            <a:ext cx="259553" cy="259630"/>
          </a:xfrm>
          <a:custGeom>
            <a:avLst/>
            <a:gdLst>
              <a:gd name="connsiteX0" fmla="*/ 50678 w 319218"/>
              <a:gd name="connsiteY0" fmla="*/ 61085 h 319313"/>
              <a:gd name="connsiteX1" fmla="*/ 50678 w 319218"/>
              <a:gd name="connsiteY1" fmla="*/ 61085 h 319313"/>
              <a:gd name="connsiteX2" fmla="*/ 60962 w 319218"/>
              <a:gd name="connsiteY2" fmla="*/ 61085 h 319313"/>
              <a:gd name="connsiteX3" fmla="*/ 60962 w 319218"/>
              <a:gd name="connsiteY3" fmla="*/ 50631 h 319313"/>
              <a:gd name="connsiteX4" fmla="*/ 19495 w 319218"/>
              <a:gd name="connsiteY4" fmla="*/ 9082 h 319313"/>
              <a:gd name="connsiteX5" fmla="*/ 9219 w 319218"/>
              <a:gd name="connsiteY5" fmla="*/ 9082 h 319313"/>
              <a:gd name="connsiteX6" fmla="*/ 9219 w 319218"/>
              <a:gd name="connsiteY6" fmla="*/ 19537 h 319313"/>
              <a:gd name="connsiteX7" fmla="*/ 50678 w 319218"/>
              <a:gd name="connsiteY7" fmla="*/ 61085 h 319313"/>
              <a:gd name="connsiteX8" fmla="*/ 73325 w 319218"/>
              <a:gd name="connsiteY8" fmla="*/ 38348 h 319313"/>
              <a:gd name="connsiteX9" fmla="*/ 73325 w 319218"/>
              <a:gd name="connsiteY9" fmla="*/ 38348 h 319313"/>
              <a:gd name="connsiteX10" fmla="*/ 83611 w 319218"/>
              <a:gd name="connsiteY10" fmla="*/ 38348 h 319313"/>
              <a:gd name="connsiteX11" fmla="*/ 83611 w 319218"/>
              <a:gd name="connsiteY11" fmla="*/ 27983 h 319313"/>
              <a:gd name="connsiteX12" fmla="*/ 65316 w 319218"/>
              <a:gd name="connsiteY12" fmla="*/ 9689 h 319313"/>
              <a:gd name="connsiteX13" fmla="*/ 55040 w 319218"/>
              <a:gd name="connsiteY13" fmla="*/ 9689 h 319313"/>
              <a:gd name="connsiteX14" fmla="*/ 55040 w 319218"/>
              <a:gd name="connsiteY14" fmla="*/ 20053 h 319313"/>
              <a:gd name="connsiteX15" fmla="*/ 73325 w 319218"/>
              <a:gd name="connsiteY15" fmla="*/ 38348 h 319313"/>
              <a:gd name="connsiteX16" fmla="*/ 68446 w 319218"/>
              <a:gd name="connsiteY16" fmla="*/ 135386 h 319313"/>
              <a:gd name="connsiteX17" fmla="*/ 68446 w 319218"/>
              <a:gd name="connsiteY17" fmla="*/ 135386 h 319313"/>
              <a:gd name="connsiteX18" fmla="*/ 66886 w 319218"/>
              <a:gd name="connsiteY18" fmla="*/ 114477 h 319313"/>
              <a:gd name="connsiteX19" fmla="*/ 114445 w 319218"/>
              <a:gd name="connsiteY19" fmla="*/ 66837 h 319313"/>
              <a:gd name="connsiteX20" fmla="*/ 135345 w 319218"/>
              <a:gd name="connsiteY20" fmla="*/ 68488 h 319313"/>
              <a:gd name="connsiteX21" fmla="*/ 160606 w 319218"/>
              <a:gd name="connsiteY21" fmla="*/ 73626 h 319313"/>
              <a:gd name="connsiteX22" fmla="*/ 164529 w 319218"/>
              <a:gd name="connsiteY22" fmla="*/ 74062 h 319313"/>
              <a:gd name="connsiteX23" fmla="*/ 176286 w 319218"/>
              <a:gd name="connsiteY23" fmla="*/ 61344 h 319313"/>
              <a:gd name="connsiteX24" fmla="*/ 170195 w 319218"/>
              <a:gd name="connsiteY24" fmla="*/ 33557 h 319313"/>
              <a:gd name="connsiteX25" fmla="*/ 165483 w 319218"/>
              <a:gd name="connsiteY25" fmla="*/ 24237 h 319313"/>
              <a:gd name="connsiteX26" fmla="*/ 185786 w 319218"/>
              <a:gd name="connsiteY26" fmla="*/ 23890 h 319313"/>
              <a:gd name="connsiteX27" fmla="*/ 216184 w 319218"/>
              <a:gd name="connsiteY27" fmla="*/ 39133 h 319313"/>
              <a:gd name="connsiteX28" fmla="*/ 216622 w 319218"/>
              <a:gd name="connsiteY28" fmla="*/ 39659 h 319313"/>
              <a:gd name="connsiteX29" fmla="*/ 231864 w 319218"/>
              <a:gd name="connsiteY29" fmla="*/ 67702 h 319313"/>
              <a:gd name="connsiteX30" fmla="*/ 229421 w 319218"/>
              <a:gd name="connsiteY30" fmla="*/ 99761 h 319313"/>
              <a:gd name="connsiteX31" fmla="*/ 232730 w 319218"/>
              <a:gd name="connsiteY31" fmla="*/ 112998 h 319313"/>
              <a:gd name="connsiteX32" fmla="*/ 236566 w 319218"/>
              <a:gd name="connsiteY32" fmla="*/ 116663 h 319313"/>
              <a:gd name="connsiteX33" fmla="*/ 239616 w 319218"/>
              <a:gd name="connsiteY33" fmla="*/ 119795 h 319313"/>
              <a:gd name="connsiteX34" fmla="*/ 240053 w 319218"/>
              <a:gd name="connsiteY34" fmla="*/ 120231 h 319313"/>
              <a:gd name="connsiteX35" fmla="*/ 287086 w 319218"/>
              <a:gd name="connsiteY35" fmla="*/ 201410 h 319313"/>
              <a:gd name="connsiteX36" fmla="*/ 288826 w 319218"/>
              <a:gd name="connsiteY36" fmla="*/ 288956 h 319313"/>
              <a:gd name="connsiteX37" fmla="*/ 201547 w 319218"/>
              <a:gd name="connsiteY37" fmla="*/ 287128 h 319313"/>
              <a:gd name="connsiteX38" fmla="*/ 120190 w 319218"/>
              <a:gd name="connsiteY38" fmla="*/ 240005 h 319313"/>
              <a:gd name="connsiteX39" fmla="*/ 116791 w 319218"/>
              <a:gd name="connsiteY39" fmla="*/ 236696 h 319313"/>
              <a:gd name="connsiteX40" fmla="*/ 116712 w 319218"/>
              <a:gd name="connsiteY40" fmla="*/ 236696 h 319313"/>
              <a:gd name="connsiteX41" fmla="*/ 113402 w 319218"/>
              <a:gd name="connsiteY41" fmla="*/ 233030 h 319313"/>
              <a:gd name="connsiteX42" fmla="*/ 99719 w 319218"/>
              <a:gd name="connsiteY42" fmla="*/ 229462 h 319313"/>
              <a:gd name="connsiteX43" fmla="*/ 67751 w 319218"/>
              <a:gd name="connsiteY43" fmla="*/ 231817 h 319313"/>
              <a:gd name="connsiteX44" fmla="*/ 39618 w 319218"/>
              <a:gd name="connsiteY44" fmla="*/ 216573 h 319313"/>
              <a:gd name="connsiteX45" fmla="*/ 39618 w 319218"/>
              <a:gd name="connsiteY45" fmla="*/ 216653 h 319313"/>
              <a:gd name="connsiteX46" fmla="*/ 23848 w 319218"/>
              <a:gd name="connsiteY46" fmla="*/ 185648 h 319313"/>
              <a:gd name="connsiteX47" fmla="*/ 24205 w 319218"/>
              <a:gd name="connsiteY47" fmla="*/ 165436 h 319313"/>
              <a:gd name="connsiteX48" fmla="*/ 33606 w 319218"/>
              <a:gd name="connsiteY48" fmla="*/ 170146 h 319313"/>
              <a:gd name="connsiteX49" fmla="*/ 61132 w 319218"/>
              <a:gd name="connsiteY49" fmla="*/ 176328 h 319313"/>
              <a:gd name="connsiteX50" fmla="*/ 65137 w 319218"/>
              <a:gd name="connsiteY50" fmla="*/ 175721 h 319313"/>
              <a:gd name="connsiteX51" fmla="*/ 73673 w 319218"/>
              <a:gd name="connsiteY51" fmla="*/ 160736 h 319313"/>
              <a:gd name="connsiteX52" fmla="*/ 68446 w 319218"/>
              <a:gd name="connsiteY52" fmla="*/ 135386 h 319313"/>
              <a:gd name="connsiteX53" fmla="*/ 42490 w 319218"/>
              <a:gd name="connsiteY53" fmla="*/ 110303 h 319313"/>
              <a:gd name="connsiteX54" fmla="*/ 42490 w 319218"/>
              <a:gd name="connsiteY54" fmla="*/ 110303 h 319313"/>
              <a:gd name="connsiteX55" fmla="*/ 44239 w 319218"/>
              <a:gd name="connsiteY55" fmla="*/ 138605 h 319313"/>
              <a:gd name="connsiteX56" fmla="*/ 45719 w 319218"/>
              <a:gd name="connsiteY56" fmla="*/ 148543 h 319313"/>
              <a:gd name="connsiteX57" fmla="*/ 43105 w 319218"/>
              <a:gd name="connsiteY57" fmla="*/ 147499 h 319313"/>
              <a:gd name="connsiteX58" fmla="*/ 26551 w 319218"/>
              <a:gd name="connsiteY58" fmla="*/ 136867 h 319313"/>
              <a:gd name="connsiteX59" fmla="*/ 9219 w 319218"/>
              <a:gd name="connsiteY59" fmla="*/ 137473 h 319313"/>
              <a:gd name="connsiteX60" fmla="*/ 7123 w 319218"/>
              <a:gd name="connsiteY60" fmla="*/ 140702 h 319313"/>
              <a:gd name="connsiteX61" fmla="*/ -360 w 319218"/>
              <a:gd name="connsiteY61" fmla="*/ 189564 h 319313"/>
              <a:gd name="connsiteX62" fmla="*/ 22287 w 319218"/>
              <a:gd name="connsiteY62" fmla="*/ 233904 h 319313"/>
              <a:gd name="connsiteX63" fmla="*/ 22287 w 319218"/>
              <a:gd name="connsiteY63" fmla="*/ 233904 h 319313"/>
              <a:gd name="connsiteX64" fmla="*/ 22287 w 319218"/>
              <a:gd name="connsiteY64" fmla="*/ 233904 h 319313"/>
              <a:gd name="connsiteX65" fmla="*/ 62524 w 319218"/>
              <a:gd name="connsiteY65" fmla="*/ 255944 h 319313"/>
              <a:gd name="connsiteX66" fmla="*/ 100504 w 319218"/>
              <a:gd name="connsiteY66" fmla="*/ 254981 h 319313"/>
              <a:gd name="connsiteX67" fmla="*/ 102769 w 319218"/>
              <a:gd name="connsiteY67" fmla="*/ 257247 h 319313"/>
              <a:gd name="connsiteX68" fmla="*/ 102947 w 319218"/>
              <a:gd name="connsiteY68" fmla="*/ 257595 h 319313"/>
              <a:gd name="connsiteX69" fmla="*/ 102769 w 319218"/>
              <a:gd name="connsiteY69" fmla="*/ 257595 h 319313"/>
              <a:gd name="connsiteX70" fmla="*/ 195106 w 319218"/>
              <a:gd name="connsiteY70" fmla="*/ 310819 h 319313"/>
              <a:gd name="connsiteX71" fmla="*/ 302072 w 319218"/>
              <a:gd name="connsiteY71" fmla="*/ 310819 h 319313"/>
              <a:gd name="connsiteX72" fmla="*/ 310867 w 319218"/>
              <a:gd name="connsiteY72" fmla="*/ 302113 h 319313"/>
              <a:gd name="connsiteX73" fmla="*/ 310867 w 319218"/>
              <a:gd name="connsiteY73" fmla="*/ 301935 h 319313"/>
              <a:gd name="connsiteX74" fmla="*/ 310867 w 319218"/>
              <a:gd name="connsiteY74" fmla="*/ 301846 h 319313"/>
              <a:gd name="connsiteX75" fmla="*/ 310777 w 319218"/>
              <a:gd name="connsiteY75" fmla="*/ 195138 h 319313"/>
              <a:gd name="connsiteX76" fmla="*/ 257473 w 319218"/>
              <a:gd name="connsiteY76" fmla="*/ 102900 h 319313"/>
              <a:gd name="connsiteX77" fmla="*/ 256689 w 319218"/>
              <a:gd name="connsiteY77" fmla="*/ 102027 h 319313"/>
              <a:gd name="connsiteX78" fmla="*/ 254949 w 319218"/>
              <a:gd name="connsiteY78" fmla="*/ 100457 h 319313"/>
              <a:gd name="connsiteX79" fmla="*/ 255903 w 319218"/>
              <a:gd name="connsiteY79" fmla="*/ 62475 h 319313"/>
              <a:gd name="connsiteX80" fmla="*/ 233953 w 319218"/>
              <a:gd name="connsiteY80" fmla="*/ 22319 h 319313"/>
              <a:gd name="connsiteX81" fmla="*/ 233256 w 319218"/>
              <a:gd name="connsiteY81" fmla="*/ 21624 h 319313"/>
              <a:gd name="connsiteX82" fmla="*/ 189613 w 319218"/>
              <a:gd name="connsiteY82" fmla="*/ -408 h 319313"/>
              <a:gd name="connsiteX83" fmla="*/ 140223 w 319218"/>
              <a:gd name="connsiteY83" fmla="*/ 7254 h 319313"/>
              <a:gd name="connsiteX84" fmla="*/ 134827 w 319218"/>
              <a:gd name="connsiteY84" fmla="*/ 23720 h 319313"/>
              <a:gd name="connsiteX85" fmla="*/ 136914 w 319218"/>
              <a:gd name="connsiteY85" fmla="*/ 26593 h 319313"/>
              <a:gd name="connsiteX86" fmla="*/ 147546 w 319218"/>
              <a:gd name="connsiteY86" fmla="*/ 43057 h 319313"/>
              <a:gd name="connsiteX87" fmla="*/ 148590 w 319218"/>
              <a:gd name="connsiteY87" fmla="*/ 45751 h 319313"/>
              <a:gd name="connsiteX88" fmla="*/ 138485 w 319218"/>
              <a:gd name="connsiteY88" fmla="*/ 44190 h 319313"/>
              <a:gd name="connsiteX89" fmla="*/ 109219 w 319218"/>
              <a:gd name="connsiteY89" fmla="*/ 42532 h 319313"/>
              <a:gd name="connsiteX90" fmla="*/ 100683 w 319218"/>
              <a:gd name="connsiteY90" fmla="*/ 45930 h 319313"/>
              <a:gd name="connsiteX91" fmla="*/ 100683 w 319218"/>
              <a:gd name="connsiteY91" fmla="*/ 45930 h 319313"/>
              <a:gd name="connsiteX92" fmla="*/ 45888 w 319218"/>
              <a:gd name="connsiteY92" fmla="*/ 100634 h 319313"/>
              <a:gd name="connsiteX93" fmla="*/ 42490 w 319218"/>
              <a:gd name="connsiteY93" fmla="*/ 110303 h 319313"/>
              <a:gd name="connsiteX94" fmla="*/ 211305 w 319218"/>
              <a:gd name="connsiteY94" fmla="*/ 242272 h 319313"/>
              <a:gd name="connsiteX95" fmla="*/ 211305 w 319218"/>
              <a:gd name="connsiteY95" fmla="*/ 242272 h 319313"/>
              <a:gd name="connsiteX96" fmla="*/ 180300 w 319218"/>
              <a:gd name="connsiteY96" fmla="*/ 211257 h 319313"/>
              <a:gd name="connsiteX97" fmla="*/ 211305 w 319218"/>
              <a:gd name="connsiteY97" fmla="*/ 180422 h 319313"/>
              <a:gd name="connsiteX98" fmla="*/ 242319 w 319218"/>
              <a:gd name="connsiteY98" fmla="*/ 211257 h 319313"/>
              <a:gd name="connsiteX99" fmla="*/ 211305 w 319218"/>
              <a:gd name="connsiteY99" fmla="*/ 242272 h 319313"/>
              <a:gd name="connsiteX100" fmla="*/ 257036 w 319218"/>
              <a:gd name="connsiteY100" fmla="*/ 211257 h 319313"/>
              <a:gd name="connsiteX101" fmla="*/ 257036 w 319218"/>
              <a:gd name="connsiteY101" fmla="*/ 211257 h 319313"/>
              <a:gd name="connsiteX102" fmla="*/ 211305 w 319218"/>
              <a:gd name="connsiteY102" fmla="*/ 165615 h 319313"/>
              <a:gd name="connsiteX103" fmla="*/ 165483 w 319218"/>
              <a:gd name="connsiteY103" fmla="*/ 211257 h 319313"/>
              <a:gd name="connsiteX104" fmla="*/ 211305 w 319218"/>
              <a:gd name="connsiteY104" fmla="*/ 256900 h 319313"/>
              <a:gd name="connsiteX105" fmla="*/ 257036 w 319218"/>
              <a:gd name="connsiteY105" fmla="*/ 211257 h 319313"/>
              <a:gd name="connsiteX106" fmla="*/ 28031 w 319218"/>
              <a:gd name="connsiteY106" fmla="*/ 83562 h 319313"/>
              <a:gd name="connsiteX107" fmla="*/ 38316 w 319218"/>
              <a:gd name="connsiteY107" fmla="*/ 83562 h 319313"/>
              <a:gd name="connsiteX108" fmla="*/ 38316 w 319218"/>
              <a:gd name="connsiteY108" fmla="*/ 73108 h 319313"/>
              <a:gd name="connsiteX109" fmla="*/ 20111 w 319218"/>
              <a:gd name="connsiteY109" fmla="*/ 54983 h 319313"/>
              <a:gd name="connsiteX110" fmla="*/ 9657 w 319218"/>
              <a:gd name="connsiteY110" fmla="*/ 54983 h 319313"/>
              <a:gd name="connsiteX111" fmla="*/ 9657 w 319218"/>
              <a:gd name="connsiteY111" fmla="*/ 65437 h 319313"/>
              <a:gd name="connsiteX112" fmla="*/ 28031 w 319218"/>
              <a:gd name="connsiteY112" fmla="*/ 83562 h 319313"/>
              <a:gd name="connsiteX113" fmla="*/ 28031 w 319218"/>
              <a:gd name="connsiteY113" fmla="*/ 83562 h 3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19218" h="319313">
                <a:moveTo>
                  <a:pt x="50678" y="61085"/>
                </a:moveTo>
                <a:lnTo>
                  <a:pt x="50678" y="61085"/>
                </a:lnTo>
                <a:cubicBezTo>
                  <a:pt x="53471" y="63877"/>
                  <a:pt x="58082" y="63877"/>
                  <a:pt x="60962" y="61085"/>
                </a:cubicBezTo>
                <a:cubicBezTo>
                  <a:pt x="63925" y="58123"/>
                  <a:pt x="63925" y="53503"/>
                  <a:pt x="60962" y="50631"/>
                </a:cubicBezTo>
                <a:lnTo>
                  <a:pt x="19495" y="9082"/>
                </a:lnTo>
                <a:cubicBezTo>
                  <a:pt x="16623" y="6211"/>
                  <a:pt x="12003" y="6211"/>
                  <a:pt x="9219" y="9082"/>
                </a:cubicBezTo>
                <a:cubicBezTo>
                  <a:pt x="6169" y="12044"/>
                  <a:pt x="6169" y="16665"/>
                  <a:pt x="9219" y="19537"/>
                </a:cubicBezTo>
                <a:lnTo>
                  <a:pt x="50678" y="61085"/>
                </a:lnTo>
                <a:close/>
                <a:moveTo>
                  <a:pt x="73325" y="38348"/>
                </a:moveTo>
                <a:lnTo>
                  <a:pt x="73325" y="38348"/>
                </a:lnTo>
                <a:cubicBezTo>
                  <a:pt x="76118" y="41221"/>
                  <a:pt x="80729" y="41221"/>
                  <a:pt x="83611" y="38348"/>
                </a:cubicBezTo>
                <a:cubicBezTo>
                  <a:pt x="86572" y="35475"/>
                  <a:pt x="86572" y="30856"/>
                  <a:pt x="83611" y="27983"/>
                </a:cubicBezTo>
                <a:lnTo>
                  <a:pt x="65316" y="9689"/>
                </a:lnTo>
                <a:cubicBezTo>
                  <a:pt x="62444" y="6906"/>
                  <a:pt x="57823" y="6906"/>
                  <a:pt x="55040" y="9689"/>
                </a:cubicBezTo>
                <a:cubicBezTo>
                  <a:pt x="52079" y="12481"/>
                  <a:pt x="52079" y="17360"/>
                  <a:pt x="55040" y="20053"/>
                </a:cubicBezTo>
                <a:lnTo>
                  <a:pt x="73325" y="38348"/>
                </a:lnTo>
                <a:close/>
                <a:moveTo>
                  <a:pt x="68446" y="135386"/>
                </a:moveTo>
                <a:lnTo>
                  <a:pt x="68446" y="135386"/>
                </a:lnTo>
                <a:cubicBezTo>
                  <a:pt x="67581" y="128420"/>
                  <a:pt x="67055" y="121364"/>
                  <a:pt x="66886" y="114477"/>
                </a:cubicBezTo>
                <a:lnTo>
                  <a:pt x="114445" y="66837"/>
                </a:lnTo>
                <a:cubicBezTo>
                  <a:pt x="121412" y="67007"/>
                  <a:pt x="128378" y="67614"/>
                  <a:pt x="135345" y="68488"/>
                </a:cubicBezTo>
                <a:cubicBezTo>
                  <a:pt x="143800" y="69620"/>
                  <a:pt x="152336" y="71191"/>
                  <a:pt x="160606" y="73626"/>
                </a:cubicBezTo>
                <a:cubicBezTo>
                  <a:pt x="161826" y="73973"/>
                  <a:pt x="163218" y="74152"/>
                  <a:pt x="164529" y="74062"/>
                </a:cubicBezTo>
                <a:cubicBezTo>
                  <a:pt x="171238" y="73893"/>
                  <a:pt x="176634" y="68140"/>
                  <a:pt x="176286" y="61344"/>
                </a:cubicBezTo>
                <a:cubicBezTo>
                  <a:pt x="175938" y="51852"/>
                  <a:pt x="173852" y="42532"/>
                  <a:pt x="170195" y="33557"/>
                </a:cubicBezTo>
                <a:cubicBezTo>
                  <a:pt x="168793" y="30508"/>
                  <a:pt x="167233" y="27288"/>
                  <a:pt x="165483" y="24237"/>
                </a:cubicBezTo>
                <a:cubicBezTo>
                  <a:pt x="172112" y="22756"/>
                  <a:pt x="178989" y="22587"/>
                  <a:pt x="185786" y="23890"/>
                </a:cubicBezTo>
                <a:cubicBezTo>
                  <a:pt x="196846" y="25718"/>
                  <a:pt x="207469" y="30686"/>
                  <a:pt x="216184" y="39133"/>
                </a:cubicBezTo>
                <a:lnTo>
                  <a:pt x="216622" y="39659"/>
                </a:lnTo>
                <a:cubicBezTo>
                  <a:pt x="224719" y="47580"/>
                  <a:pt x="229690" y="57517"/>
                  <a:pt x="231864" y="67702"/>
                </a:cubicBezTo>
                <a:cubicBezTo>
                  <a:pt x="234300" y="78335"/>
                  <a:pt x="233345" y="89484"/>
                  <a:pt x="229421" y="99761"/>
                </a:cubicBezTo>
                <a:cubicBezTo>
                  <a:pt x="227682" y="104114"/>
                  <a:pt x="228903" y="109600"/>
                  <a:pt x="232730" y="112998"/>
                </a:cubicBezTo>
                <a:lnTo>
                  <a:pt x="236566" y="116663"/>
                </a:lnTo>
                <a:lnTo>
                  <a:pt x="239616" y="119795"/>
                </a:lnTo>
                <a:lnTo>
                  <a:pt x="240053" y="120231"/>
                </a:lnTo>
                <a:cubicBezTo>
                  <a:pt x="263566" y="143575"/>
                  <a:pt x="279246" y="171885"/>
                  <a:pt x="287086" y="201410"/>
                </a:cubicBezTo>
                <a:cubicBezTo>
                  <a:pt x="294757" y="229899"/>
                  <a:pt x="295454" y="260119"/>
                  <a:pt x="288826" y="288956"/>
                </a:cubicBezTo>
                <a:cubicBezTo>
                  <a:pt x="260087" y="295405"/>
                  <a:pt x="230116" y="294700"/>
                  <a:pt x="201547" y="287128"/>
                </a:cubicBezTo>
                <a:cubicBezTo>
                  <a:pt x="171754" y="279111"/>
                  <a:pt x="143533" y="263349"/>
                  <a:pt x="120190" y="240005"/>
                </a:cubicBezTo>
                <a:lnTo>
                  <a:pt x="116791" y="236696"/>
                </a:lnTo>
                <a:lnTo>
                  <a:pt x="116712" y="236696"/>
                </a:lnTo>
                <a:lnTo>
                  <a:pt x="113402" y="233030"/>
                </a:lnTo>
                <a:cubicBezTo>
                  <a:pt x="110084" y="229115"/>
                  <a:pt x="104687" y="227455"/>
                  <a:pt x="99719" y="229462"/>
                </a:cubicBezTo>
                <a:cubicBezTo>
                  <a:pt x="89443" y="233378"/>
                  <a:pt x="78205" y="234083"/>
                  <a:pt x="67751" y="231817"/>
                </a:cubicBezTo>
                <a:cubicBezTo>
                  <a:pt x="57475" y="229721"/>
                  <a:pt x="47628" y="224583"/>
                  <a:pt x="39618" y="216573"/>
                </a:cubicBezTo>
                <a:lnTo>
                  <a:pt x="39618" y="216653"/>
                </a:lnTo>
                <a:cubicBezTo>
                  <a:pt x="30824" y="207859"/>
                  <a:pt x="25597" y="197146"/>
                  <a:pt x="23848" y="185648"/>
                </a:cubicBezTo>
                <a:cubicBezTo>
                  <a:pt x="22715" y="179110"/>
                  <a:pt x="22804" y="172144"/>
                  <a:pt x="24205" y="165436"/>
                </a:cubicBezTo>
                <a:cubicBezTo>
                  <a:pt x="27336" y="167185"/>
                  <a:pt x="30475" y="168834"/>
                  <a:pt x="33606" y="170146"/>
                </a:cubicBezTo>
                <a:cubicBezTo>
                  <a:pt x="42490" y="173803"/>
                  <a:pt x="51722" y="175721"/>
                  <a:pt x="61132" y="176328"/>
                </a:cubicBezTo>
                <a:cubicBezTo>
                  <a:pt x="62444" y="176328"/>
                  <a:pt x="63925" y="176237"/>
                  <a:pt x="65137" y="175721"/>
                </a:cubicBezTo>
                <a:cubicBezTo>
                  <a:pt x="71765" y="174150"/>
                  <a:pt x="75422" y="167185"/>
                  <a:pt x="73673" y="160736"/>
                </a:cubicBezTo>
                <a:cubicBezTo>
                  <a:pt x="71408" y="152370"/>
                  <a:pt x="69669" y="143833"/>
                  <a:pt x="68446" y="135386"/>
                </a:cubicBezTo>
                <a:close/>
                <a:moveTo>
                  <a:pt x="42490" y="110303"/>
                </a:moveTo>
                <a:lnTo>
                  <a:pt x="42490" y="110303"/>
                </a:lnTo>
                <a:cubicBezTo>
                  <a:pt x="42490" y="119795"/>
                  <a:pt x="43017" y="129115"/>
                  <a:pt x="44239" y="138605"/>
                </a:cubicBezTo>
                <a:cubicBezTo>
                  <a:pt x="44756" y="141925"/>
                  <a:pt x="45104" y="145233"/>
                  <a:pt x="45719" y="148543"/>
                </a:cubicBezTo>
                <a:lnTo>
                  <a:pt x="43105" y="147499"/>
                </a:lnTo>
                <a:cubicBezTo>
                  <a:pt x="37093" y="145054"/>
                  <a:pt x="31519" y="141488"/>
                  <a:pt x="26551" y="136867"/>
                </a:cubicBezTo>
                <a:cubicBezTo>
                  <a:pt x="21591" y="132335"/>
                  <a:pt x="13831" y="132602"/>
                  <a:pt x="9219" y="137473"/>
                </a:cubicBezTo>
                <a:cubicBezTo>
                  <a:pt x="8346" y="138605"/>
                  <a:pt x="7560" y="139569"/>
                  <a:pt x="7123" y="140702"/>
                </a:cubicBezTo>
                <a:cubicBezTo>
                  <a:pt x="-538" y="155946"/>
                  <a:pt x="-2974" y="173107"/>
                  <a:pt x="-360" y="189564"/>
                </a:cubicBezTo>
                <a:cubicBezTo>
                  <a:pt x="2253" y="205941"/>
                  <a:pt x="9737" y="221363"/>
                  <a:pt x="22287" y="233904"/>
                </a:cubicBezTo>
                <a:lnTo>
                  <a:pt x="22287" y="233904"/>
                </a:lnTo>
                <a:lnTo>
                  <a:pt x="22287" y="233904"/>
                </a:lnTo>
                <a:cubicBezTo>
                  <a:pt x="33606" y="245490"/>
                  <a:pt x="47806" y="252716"/>
                  <a:pt x="62524" y="255944"/>
                </a:cubicBezTo>
                <a:cubicBezTo>
                  <a:pt x="75074" y="258558"/>
                  <a:pt x="87963" y="258211"/>
                  <a:pt x="100504" y="254981"/>
                </a:cubicBezTo>
                <a:lnTo>
                  <a:pt x="102769" y="257247"/>
                </a:lnTo>
                <a:lnTo>
                  <a:pt x="102947" y="257595"/>
                </a:lnTo>
                <a:lnTo>
                  <a:pt x="102769" y="257595"/>
                </a:lnTo>
                <a:cubicBezTo>
                  <a:pt x="129253" y="283908"/>
                  <a:pt x="161309" y="301757"/>
                  <a:pt x="195106" y="310819"/>
                </a:cubicBezTo>
                <a:cubicBezTo>
                  <a:pt x="230116" y="320319"/>
                  <a:pt x="267053" y="320319"/>
                  <a:pt x="302072" y="310819"/>
                </a:cubicBezTo>
                <a:cubicBezTo>
                  <a:pt x="306514" y="309686"/>
                  <a:pt x="309734" y="306289"/>
                  <a:pt x="310867" y="302113"/>
                </a:cubicBezTo>
                <a:lnTo>
                  <a:pt x="310867" y="301935"/>
                </a:lnTo>
                <a:lnTo>
                  <a:pt x="310867" y="301846"/>
                </a:lnTo>
                <a:cubicBezTo>
                  <a:pt x="320188" y="266917"/>
                  <a:pt x="320188" y="230069"/>
                  <a:pt x="310777" y="195138"/>
                </a:cubicBezTo>
                <a:cubicBezTo>
                  <a:pt x="301724" y="161431"/>
                  <a:pt x="283867" y="129204"/>
                  <a:pt x="257473" y="102900"/>
                </a:cubicBezTo>
                <a:lnTo>
                  <a:pt x="256689" y="102027"/>
                </a:lnTo>
                <a:lnTo>
                  <a:pt x="254949" y="100457"/>
                </a:lnTo>
                <a:cubicBezTo>
                  <a:pt x="258348" y="88084"/>
                  <a:pt x="258606" y="75026"/>
                  <a:pt x="255903" y="62475"/>
                </a:cubicBezTo>
                <a:cubicBezTo>
                  <a:pt x="252773" y="47848"/>
                  <a:pt x="245450" y="33737"/>
                  <a:pt x="233953" y="22319"/>
                </a:cubicBezTo>
                <a:lnTo>
                  <a:pt x="233256" y="21624"/>
                </a:lnTo>
                <a:cubicBezTo>
                  <a:pt x="220885" y="9609"/>
                  <a:pt x="205560" y="2197"/>
                  <a:pt x="189613" y="-408"/>
                </a:cubicBezTo>
                <a:cubicBezTo>
                  <a:pt x="172977" y="-2942"/>
                  <a:pt x="155735" y="-497"/>
                  <a:pt x="140223" y="7254"/>
                </a:cubicBezTo>
                <a:cubicBezTo>
                  <a:pt x="134300" y="10215"/>
                  <a:pt x="131865" y="17708"/>
                  <a:pt x="134827" y="23720"/>
                </a:cubicBezTo>
                <a:cubicBezTo>
                  <a:pt x="135345" y="24675"/>
                  <a:pt x="136049" y="25718"/>
                  <a:pt x="136914" y="26593"/>
                </a:cubicBezTo>
                <a:cubicBezTo>
                  <a:pt x="141446" y="31472"/>
                  <a:pt x="145103" y="37126"/>
                  <a:pt x="147546" y="43057"/>
                </a:cubicBezTo>
                <a:lnTo>
                  <a:pt x="148590" y="45751"/>
                </a:lnTo>
                <a:cubicBezTo>
                  <a:pt x="145281" y="45145"/>
                  <a:pt x="141794" y="44619"/>
                  <a:pt x="138485" y="44190"/>
                </a:cubicBezTo>
                <a:cubicBezTo>
                  <a:pt x="128726" y="42880"/>
                  <a:pt x="118977" y="42442"/>
                  <a:pt x="109219" y="42532"/>
                </a:cubicBezTo>
                <a:cubicBezTo>
                  <a:pt x="105909" y="42532"/>
                  <a:pt x="102947" y="43834"/>
                  <a:pt x="100683" y="45930"/>
                </a:cubicBezTo>
                <a:lnTo>
                  <a:pt x="100683" y="45930"/>
                </a:lnTo>
                <a:lnTo>
                  <a:pt x="45888" y="100634"/>
                </a:lnTo>
                <a:cubicBezTo>
                  <a:pt x="43364" y="103329"/>
                  <a:pt x="42142" y="106727"/>
                  <a:pt x="42490" y="110303"/>
                </a:cubicBezTo>
                <a:close/>
                <a:moveTo>
                  <a:pt x="211305" y="242272"/>
                </a:moveTo>
                <a:lnTo>
                  <a:pt x="211305" y="242272"/>
                </a:lnTo>
                <a:cubicBezTo>
                  <a:pt x="194143" y="242272"/>
                  <a:pt x="180300" y="228507"/>
                  <a:pt x="180300" y="211257"/>
                </a:cubicBezTo>
                <a:cubicBezTo>
                  <a:pt x="180300" y="194184"/>
                  <a:pt x="194143" y="180422"/>
                  <a:pt x="211305" y="180422"/>
                </a:cubicBezTo>
                <a:cubicBezTo>
                  <a:pt x="228377" y="180422"/>
                  <a:pt x="242319" y="194184"/>
                  <a:pt x="242319" y="211257"/>
                </a:cubicBezTo>
                <a:cubicBezTo>
                  <a:pt x="242319" y="228507"/>
                  <a:pt x="228377" y="242272"/>
                  <a:pt x="211305" y="242272"/>
                </a:cubicBezTo>
                <a:close/>
                <a:moveTo>
                  <a:pt x="257036" y="211257"/>
                </a:moveTo>
                <a:lnTo>
                  <a:pt x="257036" y="211257"/>
                </a:lnTo>
                <a:cubicBezTo>
                  <a:pt x="257036" y="185996"/>
                  <a:pt x="236566" y="165615"/>
                  <a:pt x="211305" y="165615"/>
                </a:cubicBezTo>
                <a:cubicBezTo>
                  <a:pt x="186045" y="165615"/>
                  <a:pt x="165483" y="185996"/>
                  <a:pt x="165483" y="211257"/>
                </a:cubicBezTo>
                <a:cubicBezTo>
                  <a:pt x="165483" y="236340"/>
                  <a:pt x="186045" y="256900"/>
                  <a:pt x="211305" y="256900"/>
                </a:cubicBezTo>
                <a:cubicBezTo>
                  <a:pt x="236566" y="256900"/>
                  <a:pt x="257036" y="236518"/>
                  <a:pt x="257036" y="211257"/>
                </a:cubicBezTo>
                <a:close/>
                <a:moveTo>
                  <a:pt x="28031" y="83562"/>
                </a:moveTo>
                <a:cubicBezTo>
                  <a:pt x="30824" y="86524"/>
                  <a:pt x="35524" y="86524"/>
                  <a:pt x="38316" y="83562"/>
                </a:cubicBezTo>
                <a:cubicBezTo>
                  <a:pt x="41188" y="80859"/>
                  <a:pt x="41188" y="76150"/>
                  <a:pt x="38316" y="73108"/>
                </a:cubicBezTo>
                <a:lnTo>
                  <a:pt x="20111" y="54983"/>
                </a:lnTo>
                <a:cubicBezTo>
                  <a:pt x="17229" y="52021"/>
                  <a:pt x="12439" y="52021"/>
                  <a:pt x="9657" y="54983"/>
                </a:cubicBezTo>
                <a:cubicBezTo>
                  <a:pt x="6776" y="57865"/>
                  <a:pt x="6776" y="62475"/>
                  <a:pt x="9657" y="65437"/>
                </a:cubicBezTo>
                <a:lnTo>
                  <a:pt x="28031" y="83562"/>
                </a:lnTo>
                <a:lnTo>
                  <a:pt x="28031" y="83562"/>
                </a:lnTo>
              </a:path>
            </a:pathLst>
          </a:custGeom>
          <a:solidFill>
            <a:schemeClr val="bg1"/>
          </a:solidFill>
          <a:ln w="1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lumMod val="95000"/>
                  <a:lumOff val="5000"/>
                </a:srgbClr>
              </a:solidFill>
              <a:effectLst/>
              <a:uLnTx/>
              <a:uFillTx/>
              <a:latin typeface="Arial" panose="020B0604020202020204"/>
              <a:ea typeface="微软雅黑" panose="020B0503020204020204" charset="-122"/>
              <a:cs typeface="微软雅黑" panose="020B0503020204020204" charset="-122"/>
              <a:sym typeface="Arial" panose="020B0604020202020204"/>
            </a:endParaRPr>
          </a:p>
        </p:txBody>
      </p:sp>
      <p:sp>
        <p:nvSpPr>
          <p:cNvPr id="38" name="图形 65"/>
          <p:cNvSpPr/>
          <p:nvPr/>
        </p:nvSpPr>
        <p:spPr>
          <a:xfrm flipV="1">
            <a:off x="7761911" y="4138767"/>
            <a:ext cx="259630" cy="225139"/>
          </a:xfrm>
          <a:custGeom>
            <a:avLst/>
            <a:gdLst>
              <a:gd name="connsiteX0" fmla="*/ 190425 w 319313"/>
              <a:gd name="connsiteY0" fmla="*/ 48804 h 276893"/>
              <a:gd name="connsiteX1" fmla="*/ 190425 w 319313"/>
              <a:gd name="connsiteY1" fmla="*/ 48804 h 276893"/>
              <a:gd name="connsiteX2" fmla="*/ 190425 w 319313"/>
              <a:gd name="connsiteY2" fmla="*/ 48367 h 276893"/>
              <a:gd name="connsiteX3" fmla="*/ 192253 w 319313"/>
              <a:gd name="connsiteY3" fmla="*/ 43667 h 276893"/>
              <a:gd name="connsiteX4" fmla="*/ 192253 w 319313"/>
              <a:gd name="connsiteY4" fmla="*/ 43488 h 276893"/>
              <a:gd name="connsiteX5" fmla="*/ 192522 w 319313"/>
              <a:gd name="connsiteY5" fmla="*/ 43310 h 276893"/>
              <a:gd name="connsiteX6" fmla="*/ 197748 w 319313"/>
              <a:gd name="connsiteY6" fmla="*/ 41222 h 276893"/>
              <a:gd name="connsiteX7" fmla="*/ 202975 w 319313"/>
              <a:gd name="connsiteY7" fmla="*/ 43310 h 276893"/>
              <a:gd name="connsiteX8" fmla="*/ 202975 w 319313"/>
              <a:gd name="connsiteY8" fmla="*/ 43310 h 276893"/>
              <a:gd name="connsiteX9" fmla="*/ 205232 w 319313"/>
              <a:gd name="connsiteY9" fmla="*/ 48367 h 276893"/>
              <a:gd name="connsiteX10" fmla="*/ 205232 w 319313"/>
              <a:gd name="connsiteY10" fmla="*/ 48456 h 276893"/>
              <a:gd name="connsiteX11" fmla="*/ 205232 w 319313"/>
              <a:gd name="connsiteY11" fmla="*/ 48626 h 276893"/>
              <a:gd name="connsiteX12" fmla="*/ 205232 w 319313"/>
              <a:gd name="connsiteY12" fmla="*/ 48804 h 276893"/>
              <a:gd name="connsiteX13" fmla="*/ 202975 w 319313"/>
              <a:gd name="connsiteY13" fmla="*/ 53763 h 276893"/>
              <a:gd name="connsiteX14" fmla="*/ 202975 w 319313"/>
              <a:gd name="connsiteY14" fmla="*/ 53763 h 276893"/>
              <a:gd name="connsiteX15" fmla="*/ 202975 w 319313"/>
              <a:gd name="connsiteY15" fmla="*/ 53763 h 276893"/>
              <a:gd name="connsiteX16" fmla="*/ 197748 w 319313"/>
              <a:gd name="connsiteY16" fmla="*/ 55859 h 276893"/>
              <a:gd name="connsiteX17" fmla="*/ 192522 w 319313"/>
              <a:gd name="connsiteY17" fmla="*/ 53763 h 276893"/>
              <a:gd name="connsiteX18" fmla="*/ 190425 w 319313"/>
              <a:gd name="connsiteY18" fmla="*/ 48804 h 276893"/>
              <a:gd name="connsiteX19" fmla="*/ 130676 w 319313"/>
              <a:gd name="connsiteY19" fmla="*/ 170658 h 276893"/>
              <a:gd name="connsiteX20" fmla="*/ 130676 w 319313"/>
              <a:gd name="connsiteY20" fmla="*/ 170658 h 276893"/>
              <a:gd name="connsiteX21" fmla="*/ 130676 w 319313"/>
              <a:gd name="connsiteY21" fmla="*/ 121183 h 276893"/>
              <a:gd name="connsiteX22" fmla="*/ 173702 w 319313"/>
              <a:gd name="connsiteY22" fmla="*/ 145745 h 276893"/>
              <a:gd name="connsiteX23" fmla="*/ 130676 w 319313"/>
              <a:gd name="connsiteY23" fmla="*/ 170658 h 276893"/>
              <a:gd name="connsiteX24" fmla="*/ 124843 w 319313"/>
              <a:gd name="connsiteY24" fmla="*/ 202187 h 276893"/>
              <a:gd name="connsiteX25" fmla="*/ 124843 w 319313"/>
              <a:gd name="connsiteY25" fmla="*/ 202187 h 276893"/>
              <a:gd name="connsiteX26" fmla="*/ 204277 w 319313"/>
              <a:gd name="connsiteY26" fmla="*/ 156368 h 276893"/>
              <a:gd name="connsiteX27" fmla="*/ 208718 w 319313"/>
              <a:gd name="connsiteY27" fmla="*/ 139646 h 276893"/>
              <a:gd name="connsiteX28" fmla="*/ 204277 w 319313"/>
              <a:gd name="connsiteY28" fmla="*/ 135293 h 276893"/>
              <a:gd name="connsiteX29" fmla="*/ 164381 w 319313"/>
              <a:gd name="connsiteY29" fmla="*/ 112121 h 276893"/>
              <a:gd name="connsiteX30" fmla="*/ 124584 w 319313"/>
              <a:gd name="connsiteY30" fmla="*/ 89127 h 276893"/>
              <a:gd name="connsiteX31" fmla="*/ 107861 w 319313"/>
              <a:gd name="connsiteY31" fmla="*/ 93659 h 276893"/>
              <a:gd name="connsiteX32" fmla="*/ 106112 w 319313"/>
              <a:gd name="connsiteY32" fmla="*/ 99758 h 276893"/>
              <a:gd name="connsiteX33" fmla="*/ 106024 w 319313"/>
              <a:gd name="connsiteY33" fmla="*/ 99758 h 276893"/>
              <a:gd name="connsiteX34" fmla="*/ 106112 w 319313"/>
              <a:gd name="connsiteY34" fmla="*/ 191911 h 276893"/>
              <a:gd name="connsiteX35" fmla="*/ 118394 w 319313"/>
              <a:gd name="connsiteY35" fmla="*/ 204104 h 276893"/>
              <a:gd name="connsiteX36" fmla="*/ 124843 w 319313"/>
              <a:gd name="connsiteY36" fmla="*/ 202187 h 276893"/>
              <a:gd name="connsiteX37" fmla="*/ 277698 w 319313"/>
              <a:gd name="connsiteY37" fmla="*/ 251045 h 276893"/>
              <a:gd name="connsiteX38" fmla="*/ 277698 w 319313"/>
              <a:gd name="connsiteY38" fmla="*/ 251045 h 276893"/>
              <a:gd name="connsiteX39" fmla="*/ 38702 w 319313"/>
              <a:gd name="connsiteY39" fmla="*/ 251045 h 276893"/>
              <a:gd name="connsiteX40" fmla="*/ 28248 w 319313"/>
              <a:gd name="connsiteY40" fmla="*/ 247041 h 276893"/>
              <a:gd name="connsiteX41" fmla="*/ 27722 w 319313"/>
              <a:gd name="connsiteY41" fmla="*/ 246604 h 276893"/>
              <a:gd name="connsiteX42" fmla="*/ 23191 w 319313"/>
              <a:gd name="connsiteY42" fmla="*/ 235454 h 276893"/>
              <a:gd name="connsiteX43" fmla="*/ 23191 w 319313"/>
              <a:gd name="connsiteY43" fmla="*/ 38699 h 276893"/>
              <a:gd name="connsiteX44" fmla="*/ 27553 w 319313"/>
              <a:gd name="connsiteY44" fmla="*/ 27898 h 276893"/>
              <a:gd name="connsiteX45" fmla="*/ 27722 w 319313"/>
              <a:gd name="connsiteY45" fmla="*/ 27809 h 276893"/>
              <a:gd name="connsiteX46" fmla="*/ 27722 w 319313"/>
              <a:gd name="connsiteY46" fmla="*/ 27720 h 276893"/>
              <a:gd name="connsiteX47" fmla="*/ 38702 w 319313"/>
              <a:gd name="connsiteY47" fmla="*/ 23196 h 276893"/>
              <a:gd name="connsiteX48" fmla="*/ 277698 w 319313"/>
              <a:gd name="connsiteY48" fmla="*/ 23196 h 276893"/>
              <a:gd name="connsiteX49" fmla="*/ 288329 w 319313"/>
              <a:gd name="connsiteY49" fmla="*/ 27292 h 276893"/>
              <a:gd name="connsiteX50" fmla="*/ 288847 w 319313"/>
              <a:gd name="connsiteY50" fmla="*/ 27809 h 276893"/>
              <a:gd name="connsiteX51" fmla="*/ 293379 w 319313"/>
              <a:gd name="connsiteY51" fmla="*/ 38699 h 276893"/>
              <a:gd name="connsiteX52" fmla="*/ 293379 w 319313"/>
              <a:gd name="connsiteY52" fmla="*/ 235454 h 276893"/>
              <a:gd name="connsiteX53" fmla="*/ 288847 w 319313"/>
              <a:gd name="connsiteY53" fmla="*/ 246256 h 276893"/>
              <a:gd name="connsiteX54" fmla="*/ 288847 w 319313"/>
              <a:gd name="connsiteY54" fmla="*/ 246604 h 276893"/>
              <a:gd name="connsiteX55" fmla="*/ 288847 w 319313"/>
              <a:gd name="connsiteY55" fmla="*/ 246604 h 276893"/>
              <a:gd name="connsiteX56" fmla="*/ 277698 w 319313"/>
              <a:gd name="connsiteY56" fmla="*/ 251045 h 276893"/>
              <a:gd name="connsiteX57" fmla="*/ 38702 w 319313"/>
              <a:gd name="connsiteY57" fmla="*/ 275528 h 276893"/>
              <a:gd name="connsiteX58" fmla="*/ 38702 w 319313"/>
              <a:gd name="connsiteY58" fmla="*/ 275528 h 276893"/>
              <a:gd name="connsiteX59" fmla="*/ 277698 w 319313"/>
              <a:gd name="connsiteY59" fmla="*/ 275528 h 276893"/>
              <a:gd name="connsiteX60" fmla="*/ 306098 w 319313"/>
              <a:gd name="connsiteY60" fmla="*/ 263942 h 276893"/>
              <a:gd name="connsiteX61" fmla="*/ 306098 w 319313"/>
              <a:gd name="connsiteY61" fmla="*/ 263764 h 276893"/>
              <a:gd name="connsiteX62" fmla="*/ 317942 w 319313"/>
              <a:gd name="connsiteY62" fmla="*/ 235454 h 276893"/>
              <a:gd name="connsiteX63" fmla="*/ 317942 w 319313"/>
              <a:gd name="connsiteY63" fmla="*/ 38699 h 276893"/>
              <a:gd name="connsiteX64" fmla="*/ 306098 w 319313"/>
              <a:gd name="connsiteY64" fmla="*/ 10389 h 276893"/>
              <a:gd name="connsiteX65" fmla="*/ 305223 w 319313"/>
              <a:gd name="connsiteY65" fmla="*/ 9693 h 276893"/>
              <a:gd name="connsiteX66" fmla="*/ 277698 w 319313"/>
              <a:gd name="connsiteY66" fmla="*/ -1366 h 276893"/>
              <a:gd name="connsiteX67" fmla="*/ 38702 w 319313"/>
              <a:gd name="connsiteY67" fmla="*/ -1366 h 276893"/>
              <a:gd name="connsiteX68" fmla="*/ 10482 w 319313"/>
              <a:gd name="connsiteY68" fmla="*/ 10389 h 276893"/>
              <a:gd name="connsiteX69" fmla="*/ 10392 w 319313"/>
              <a:gd name="connsiteY69" fmla="*/ 10569 h 276893"/>
              <a:gd name="connsiteX70" fmla="*/ -1372 w 319313"/>
              <a:gd name="connsiteY70" fmla="*/ 38699 h 276893"/>
              <a:gd name="connsiteX71" fmla="*/ -1372 w 319313"/>
              <a:gd name="connsiteY71" fmla="*/ 235454 h 276893"/>
              <a:gd name="connsiteX72" fmla="*/ 10392 w 319313"/>
              <a:gd name="connsiteY72" fmla="*/ 263942 h 276893"/>
              <a:gd name="connsiteX73" fmla="*/ 11177 w 319313"/>
              <a:gd name="connsiteY73" fmla="*/ 264549 h 276893"/>
              <a:gd name="connsiteX74" fmla="*/ 38702 w 319313"/>
              <a:gd name="connsiteY74" fmla="*/ 275528 h 276893"/>
              <a:gd name="connsiteX75" fmla="*/ 67618 w 319313"/>
              <a:gd name="connsiteY75" fmla="*/ 41222 h 276893"/>
              <a:gd name="connsiteX76" fmla="*/ 60214 w 319313"/>
              <a:gd name="connsiteY76" fmla="*/ 48626 h 276893"/>
              <a:gd name="connsiteX77" fmla="*/ 67618 w 319313"/>
              <a:gd name="connsiteY77" fmla="*/ 55859 h 276893"/>
              <a:gd name="connsiteX78" fmla="*/ 176840 w 319313"/>
              <a:gd name="connsiteY78" fmla="*/ 55859 h 276893"/>
              <a:gd name="connsiteX79" fmla="*/ 182068 w 319313"/>
              <a:gd name="connsiteY79" fmla="*/ 64216 h 276893"/>
              <a:gd name="connsiteX80" fmla="*/ 197748 w 319313"/>
              <a:gd name="connsiteY80" fmla="*/ 70666 h 276893"/>
              <a:gd name="connsiteX81" fmla="*/ 213419 w 319313"/>
              <a:gd name="connsiteY81" fmla="*/ 64216 h 276893"/>
              <a:gd name="connsiteX82" fmla="*/ 213419 w 319313"/>
              <a:gd name="connsiteY82" fmla="*/ 64216 h 276893"/>
              <a:gd name="connsiteX83" fmla="*/ 218644 w 319313"/>
              <a:gd name="connsiteY83" fmla="*/ 55859 h 276893"/>
              <a:gd name="connsiteX84" fmla="*/ 248962 w 319313"/>
              <a:gd name="connsiteY84" fmla="*/ 55859 h 276893"/>
              <a:gd name="connsiteX85" fmla="*/ 256275 w 319313"/>
              <a:gd name="connsiteY85" fmla="*/ 48626 h 276893"/>
              <a:gd name="connsiteX86" fmla="*/ 248962 w 319313"/>
              <a:gd name="connsiteY86" fmla="*/ 41222 h 276893"/>
              <a:gd name="connsiteX87" fmla="*/ 218644 w 319313"/>
              <a:gd name="connsiteY87" fmla="*/ 41222 h 276893"/>
              <a:gd name="connsiteX88" fmla="*/ 213419 w 319313"/>
              <a:gd name="connsiteY88" fmla="*/ 32866 h 276893"/>
              <a:gd name="connsiteX89" fmla="*/ 213419 w 319313"/>
              <a:gd name="connsiteY89" fmla="*/ 32866 h 276893"/>
              <a:gd name="connsiteX90" fmla="*/ 197748 w 319313"/>
              <a:gd name="connsiteY90" fmla="*/ 26417 h 276893"/>
              <a:gd name="connsiteX91" fmla="*/ 182068 w 319313"/>
              <a:gd name="connsiteY91" fmla="*/ 32866 h 276893"/>
              <a:gd name="connsiteX92" fmla="*/ 181721 w 319313"/>
              <a:gd name="connsiteY92" fmla="*/ 33561 h 276893"/>
              <a:gd name="connsiteX93" fmla="*/ 176840 w 319313"/>
              <a:gd name="connsiteY93" fmla="*/ 41222 h 276893"/>
              <a:gd name="connsiteX94" fmla="*/ 67618 w 319313"/>
              <a:gd name="connsiteY94" fmla="*/ 41222 h 276893"/>
              <a:gd name="connsiteX95" fmla="*/ 67618 w 319313"/>
              <a:gd name="connsiteY95" fmla="*/ 41222 h 27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19313" h="276893">
                <a:moveTo>
                  <a:pt x="190425" y="48804"/>
                </a:moveTo>
                <a:lnTo>
                  <a:pt x="190425" y="48804"/>
                </a:lnTo>
                <a:lnTo>
                  <a:pt x="190425" y="48367"/>
                </a:lnTo>
                <a:cubicBezTo>
                  <a:pt x="190425" y="46539"/>
                  <a:pt x="191122" y="44880"/>
                  <a:pt x="192253" y="43667"/>
                </a:cubicBezTo>
                <a:lnTo>
                  <a:pt x="192253" y="43488"/>
                </a:lnTo>
                <a:lnTo>
                  <a:pt x="192522" y="43310"/>
                </a:lnTo>
                <a:cubicBezTo>
                  <a:pt x="193823" y="42008"/>
                  <a:pt x="195651" y="41222"/>
                  <a:pt x="197748" y="41222"/>
                </a:cubicBezTo>
                <a:cubicBezTo>
                  <a:pt x="199835" y="41222"/>
                  <a:pt x="201753" y="42008"/>
                  <a:pt x="202975" y="43310"/>
                </a:cubicBezTo>
                <a:lnTo>
                  <a:pt x="202975" y="43310"/>
                </a:lnTo>
                <a:cubicBezTo>
                  <a:pt x="204277" y="44622"/>
                  <a:pt x="205062" y="46449"/>
                  <a:pt x="205232" y="48367"/>
                </a:cubicBezTo>
                <a:lnTo>
                  <a:pt x="205232" y="48456"/>
                </a:lnTo>
                <a:lnTo>
                  <a:pt x="205232" y="48626"/>
                </a:lnTo>
                <a:lnTo>
                  <a:pt x="205232" y="48804"/>
                </a:lnTo>
                <a:cubicBezTo>
                  <a:pt x="205062" y="50721"/>
                  <a:pt x="204277" y="52550"/>
                  <a:pt x="202975" y="53763"/>
                </a:cubicBezTo>
                <a:lnTo>
                  <a:pt x="202975" y="53763"/>
                </a:lnTo>
                <a:lnTo>
                  <a:pt x="202975" y="53763"/>
                </a:lnTo>
                <a:cubicBezTo>
                  <a:pt x="201753" y="55164"/>
                  <a:pt x="199835" y="55859"/>
                  <a:pt x="197748" y="55859"/>
                </a:cubicBezTo>
                <a:cubicBezTo>
                  <a:pt x="195651" y="55859"/>
                  <a:pt x="193823" y="55164"/>
                  <a:pt x="192522" y="53763"/>
                </a:cubicBezTo>
                <a:cubicBezTo>
                  <a:pt x="191299" y="52550"/>
                  <a:pt x="190425" y="50721"/>
                  <a:pt x="190425" y="48804"/>
                </a:cubicBezTo>
                <a:close/>
                <a:moveTo>
                  <a:pt x="130676" y="170658"/>
                </a:moveTo>
                <a:lnTo>
                  <a:pt x="130676" y="170658"/>
                </a:lnTo>
                <a:lnTo>
                  <a:pt x="130676" y="121183"/>
                </a:lnTo>
                <a:cubicBezTo>
                  <a:pt x="144963" y="129371"/>
                  <a:pt x="159245" y="137558"/>
                  <a:pt x="173702" y="145745"/>
                </a:cubicBezTo>
                <a:lnTo>
                  <a:pt x="130676" y="170658"/>
                </a:lnTo>
                <a:close/>
                <a:moveTo>
                  <a:pt x="124843" y="202187"/>
                </a:moveTo>
                <a:lnTo>
                  <a:pt x="124843" y="202187"/>
                </a:lnTo>
                <a:lnTo>
                  <a:pt x="204277" y="156368"/>
                </a:lnTo>
                <a:cubicBezTo>
                  <a:pt x="210109" y="153149"/>
                  <a:pt x="212206" y="145567"/>
                  <a:pt x="208718" y="139646"/>
                </a:cubicBezTo>
                <a:cubicBezTo>
                  <a:pt x="207674" y="137906"/>
                  <a:pt x="206104" y="136248"/>
                  <a:pt x="204277" y="135293"/>
                </a:cubicBezTo>
                <a:lnTo>
                  <a:pt x="164381" y="112121"/>
                </a:lnTo>
                <a:lnTo>
                  <a:pt x="124584" y="89127"/>
                </a:lnTo>
                <a:cubicBezTo>
                  <a:pt x="118653" y="85907"/>
                  <a:pt x="111170" y="87905"/>
                  <a:pt x="107861" y="93659"/>
                </a:cubicBezTo>
                <a:cubicBezTo>
                  <a:pt x="106638" y="95577"/>
                  <a:pt x="106112" y="97663"/>
                  <a:pt x="106112" y="99758"/>
                </a:cubicBezTo>
                <a:lnTo>
                  <a:pt x="106024" y="99758"/>
                </a:lnTo>
                <a:lnTo>
                  <a:pt x="106112" y="191911"/>
                </a:lnTo>
                <a:cubicBezTo>
                  <a:pt x="106112" y="198700"/>
                  <a:pt x="111687" y="204104"/>
                  <a:pt x="118394" y="204104"/>
                </a:cubicBezTo>
                <a:cubicBezTo>
                  <a:pt x="120748" y="204104"/>
                  <a:pt x="122925" y="203488"/>
                  <a:pt x="124843" y="202187"/>
                </a:cubicBezTo>
                <a:close/>
                <a:moveTo>
                  <a:pt x="277698" y="251045"/>
                </a:moveTo>
                <a:lnTo>
                  <a:pt x="277698" y="251045"/>
                </a:lnTo>
                <a:lnTo>
                  <a:pt x="38702" y="251045"/>
                </a:lnTo>
                <a:cubicBezTo>
                  <a:pt x="34688" y="251045"/>
                  <a:pt x="31031" y="249564"/>
                  <a:pt x="28248" y="247041"/>
                </a:cubicBezTo>
                <a:lnTo>
                  <a:pt x="27722" y="246604"/>
                </a:lnTo>
                <a:cubicBezTo>
                  <a:pt x="24939" y="243643"/>
                  <a:pt x="23191" y="239638"/>
                  <a:pt x="23191" y="235454"/>
                </a:cubicBezTo>
                <a:lnTo>
                  <a:pt x="23191" y="38699"/>
                </a:lnTo>
                <a:cubicBezTo>
                  <a:pt x="23191" y="34516"/>
                  <a:pt x="24850" y="30601"/>
                  <a:pt x="27553" y="27898"/>
                </a:cubicBezTo>
                <a:lnTo>
                  <a:pt x="27722" y="27809"/>
                </a:lnTo>
                <a:lnTo>
                  <a:pt x="27722" y="27720"/>
                </a:lnTo>
                <a:cubicBezTo>
                  <a:pt x="30595" y="25025"/>
                  <a:pt x="34519" y="23196"/>
                  <a:pt x="38702" y="23196"/>
                </a:cubicBezTo>
                <a:lnTo>
                  <a:pt x="277698" y="23196"/>
                </a:lnTo>
                <a:cubicBezTo>
                  <a:pt x="281794" y="23196"/>
                  <a:pt x="285539" y="24678"/>
                  <a:pt x="288329" y="27292"/>
                </a:cubicBezTo>
                <a:lnTo>
                  <a:pt x="288847" y="27809"/>
                </a:lnTo>
                <a:cubicBezTo>
                  <a:pt x="291640" y="30421"/>
                  <a:pt x="293379" y="34516"/>
                  <a:pt x="293379" y="38699"/>
                </a:cubicBezTo>
                <a:lnTo>
                  <a:pt x="293379" y="235454"/>
                </a:lnTo>
                <a:cubicBezTo>
                  <a:pt x="293379" y="239638"/>
                  <a:pt x="291640" y="243563"/>
                  <a:pt x="288847" y="246256"/>
                </a:cubicBezTo>
                <a:lnTo>
                  <a:pt x="288847" y="246604"/>
                </a:lnTo>
                <a:lnTo>
                  <a:pt x="288847" y="246604"/>
                </a:lnTo>
                <a:cubicBezTo>
                  <a:pt x="285887" y="249395"/>
                  <a:pt x="282060" y="251045"/>
                  <a:pt x="277698" y="251045"/>
                </a:cubicBezTo>
                <a:close/>
                <a:moveTo>
                  <a:pt x="38702" y="275528"/>
                </a:moveTo>
                <a:lnTo>
                  <a:pt x="38702" y="275528"/>
                </a:lnTo>
                <a:lnTo>
                  <a:pt x="277698" y="275528"/>
                </a:lnTo>
                <a:cubicBezTo>
                  <a:pt x="288679" y="275528"/>
                  <a:pt x="298783" y="271167"/>
                  <a:pt x="306098" y="263942"/>
                </a:cubicBezTo>
                <a:lnTo>
                  <a:pt x="306098" y="263764"/>
                </a:lnTo>
                <a:cubicBezTo>
                  <a:pt x="313410" y="256540"/>
                  <a:pt x="317942" y="246604"/>
                  <a:pt x="317942" y="235454"/>
                </a:cubicBezTo>
                <a:lnTo>
                  <a:pt x="317942" y="38699"/>
                </a:lnTo>
                <a:cubicBezTo>
                  <a:pt x="317942" y="27720"/>
                  <a:pt x="313410" y="17622"/>
                  <a:pt x="306098" y="10389"/>
                </a:cubicBezTo>
                <a:lnTo>
                  <a:pt x="305223" y="9693"/>
                </a:lnTo>
                <a:cubicBezTo>
                  <a:pt x="298088" y="2807"/>
                  <a:pt x="288329" y="-1366"/>
                  <a:pt x="277698" y="-1366"/>
                </a:cubicBezTo>
                <a:lnTo>
                  <a:pt x="38702" y="-1366"/>
                </a:lnTo>
                <a:cubicBezTo>
                  <a:pt x="27722" y="-1366"/>
                  <a:pt x="17795" y="3155"/>
                  <a:pt x="10482" y="10389"/>
                </a:cubicBezTo>
                <a:lnTo>
                  <a:pt x="10392" y="10569"/>
                </a:lnTo>
                <a:cubicBezTo>
                  <a:pt x="3159" y="17792"/>
                  <a:pt x="-1372" y="27809"/>
                  <a:pt x="-1372" y="38699"/>
                </a:cubicBezTo>
                <a:lnTo>
                  <a:pt x="-1372" y="235454"/>
                </a:lnTo>
                <a:cubicBezTo>
                  <a:pt x="-1372" y="246604"/>
                  <a:pt x="3159" y="256540"/>
                  <a:pt x="10392" y="263942"/>
                </a:cubicBezTo>
                <a:lnTo>
                  <a:pt x="11177" y="264549"/>
                </a:lnTo>
                <a:cubicBezTo>
                  <a:pt x="18401" y="271345"/>
                  <a:pt x="28248" y="275528"/>
                  <a:pt x="38702" y="275528"/>
                </a:cubicBezTo>
                <a:close/>
                <a:moveTo>
                  <a:pt x="67618" y="41222"/>
                </a:moveTo>
                <a:cubicBezTo>
                  <a:pt x="63613" y="41222"/>
                  <a:pt x="60214" y="44531"/>
                  <a:pt x="60214" y="48626"/>
                </a:cubicBezTo>
                <a:cubicBezTo>
                  <a:pt x="60214" y="52629"/>
                  <a:pt x="63613" y="55859"/>
                  <a:pt x="67618" y="55859"/>
                </a:cubicBezTo>
                <a:lnTo>
                  <a:pt x="176840" y="55859"/>
                </a:lnTo>
                <a:cubicBezTo>
                  <a:pt x="178064" y="59080"/>
                  <a:pt x="179802" y="61782"/>
                  <a:pt x="182068" y="64216"/>
                </a:cubicBezTo>
                <a:cubicBezTo>
                  <a:pt x="186072" y="68221"/>
                  <a:pt x="191558" y="70666"/>
                  <a:pt x="197748" y="70666"/>
                </a:cubicBezTo>
                <a:cubicBezTo>
                  <a:pt x="203839" y="70666"/>
                  <a:pt x="209413" y="68221"/>
                  <a:pt x="213419" y="64216"/>
                </a:cubicBezTo>
                <a:lnTo>
                  <a:pt x="213419" y="64216"/>
                </a:lnTo>
                <a:cubicBezTo>
                  <a:pt x="215684" y="61782"/>
                  <a:pt x="217602" y="59080"/>
                  <a:pt x="218644" y="55859"/>
                </a:cubicBezTo>
                <a:lnTo>
                  <a:pt x="248962" y="55859"/>
                </a:lnTo>
                <a:cubicBezTo>
                  <a:pt x="252966" y="55859"/>
                  <a:pt x="256275" y="52629"/>
                  <a:pt x="256275" y="48626"/>
                </a:cubicBezTo>
                <a:cubicBezTo>
                  <a:pt x="256275" y="44531"/>
                  <a:pt x="252966" y="41222"/>
                  <a:pt x="248962" y="41222"/>
                </a:cubicBezTo>
                <a:lnTo>
                  <a:pt x="218644" y="41222"/>
                </a:lnTo>
                <a:cubicBezTo>
                  <a:pt x="217602" y="38093"/>
                  <a:pt x="215684" y="35300"/>
                  <a:pt x="213419" y="32866"/>
                </a:cubicBezTo>
                <a:lnTo>
                  <a:pt x="213419" y="32866"/>
                </a:lnTo>
                <a:cubicBezTo>
                  <a:pt x="209413" y="28852"/>
                  <a:pt x="203839" y="26417"/>
                  <a:pt x="197748" y="26417"/>
                </a:cubicBezTo>
                <a:cubicBezTo>
                  <a:pt x="191558" y="26417"/>
                  <a:pt x="186072" y="28852"/>
                  <a:pt x="182068" y="32866"/>
                </a:cubicBezTo>
                <a:lnTo>
                  <a:pt x="181721" y="33561"/>
                </a:lnTo>
                <a:cubicBezTo>
                  <a:pt x="179624" y="35648"/>
                  <a:pt x="178064" y="38350"/>
                  <a:pt x="176840" y="41222"/>
                </a:cubicBezTo>
                <a:lnTo>
                  <a:pt x="67618" y="41222"/>
                </a:lnTo>
                <a:lnTo>
                  <a:pt x="67618" y="41222"/>
                </a:lnTo>
              </a:path>
            </a:pathLst>
          </a:custGeom>
          <a:solidFill>
            <a:schemeClr val="bg1"/>
          </a:solidFill>
          <a:ln w="1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lumMod val="95000"/>
                  <a:lumOff val="5000"/>
                </a:srgbClr>
              </a:solidFill>
              <a:effectLst/>
              <a:uLnTx/>
              <a:uFillTx/>
              <a:latin typeface="Arial" panose="020B0604020202020204"/>
              <a:ea typeface="微软雅黑" panose="020B0503020204020204" charset="-122"/>
              <a:cs typeface="微软雅黑" panose="020B0503020204020204" charset="-122"/>
              <a:sym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 cstate="email"/>
          <a:srcRect/>
          <a:stretch>
            <a:fillRect/>
          </a:stretch>
        </p:blipFill>
        <p:spPr>
          <a:xfrm>
            <a:off x="590551" y="537125"/>
            <a:ext cx="11125199" cy="5759450"/>
          </a:xfrm>
          <a:custGeom>
            <a:avLst/>
            <a:gdLst>
              <a:gd name="connsiteX0" fmla="*/ 160212 w 11160125"/>
              <a:gd name="connsiteY0" fmla="*/ 0 h 4505396"/>
              <a:gd name="connsiteX1" fmla="*/ 10999913 w 11160125"/>
              <a:gd name="connsiteY1" fmla="*/ 0 h 4505396"/>
              <a:gd name="connsiteX2" fmla="*/ 11160125 w 11160125"/>
              <a:gd name="connsiteY2" fmla="*/ 160212 h 4505396"/>
              <a:gd name="connsiteX3" fmla="*/ 11160125 w 11160125"/>
              <a:gd name="connsiteY3" fmla="*/ 4345184 h 4505396"/>
              <a:gd name="connsiteX4" fmla="*/ 10999913 w 11160125"/>
              <a:gd name="connsiteY4" fmla="*/ 4505396 h 4505396"/>
              <a:gd name="connsiteX5" fmla="*/ 160212 w 11160125"/>
              <a:gd name="connsiteY5" fmla="*/ 4505396 h 4505396"/>
              <a:gd name="connsiteX6" fmla="*/ 0 w 11160125"/>
              <a:gd name="connsiteY6" fmla="*/ 4345184 h 4505396"/>
              <a:gd name="connsiteX7" fmla="*/ 0 w 11160125"/>
              <a:gd name="connsiteY7" fmla="*/ 160212 h 4505396"/>
              <a:gd name="connsiteX8" fmla="*/ 160212 w 11160125"/>
              <a:gd name="connsiteY8" fmla="*/ 0 h 450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60125" h="4505396">
                <a:moveTo>
                  <a:pt x="160212" y="0"/>
                </a:moveTo>
                <a:lnTo>
                  <a:pt x="10999913" y="0"/>
                </a:lnTo>
                <a:cubicBezTo>
                  <a:pt x="11088396" y="0"/>
                  <a:pt x="11160125" y="71729"/>
                  <a:pt x="11160125" y="160212"/>
                </a:cubicBezTo>
                <a:lnTo>
                  <a:pt x="11160125" y="4345184"/>
                </a:lnTo>
                <a:cubicBezTo>
                  <a:pt x="11160125" y="4433667"/>
                  <a:pt x="11088396" y="4505396"/>
                  <a:pt x="10999913" y="4505396"/>
                </a:cubicBezTo>
                <a:lnTo>
                  <a:pt x="160212" y="4505396"/>
                </a:lnTo>
                <a:cubicBezTo>
                  <a:pt x="71729" y="4505396"/>
                  <a:pt x="0" y="4433667"/>
                  <a:pt x="0" y="4345184"/>
                </a:cubicBezTo>
                <a:lnTo>
                  <a:pt x="0" y="160212"/>
                </a:lnTo>
                <a:cubicBezTo>
                  <a:pt x="0" y="71729"/>
                  <a:pt x="71729" y="0"/>
                  <a:pt x="160212" y="0"/>
                </a:cubicBezTo>
                <a:close/>
              </a:path>
            </a:pathLst>
          </a:custGeom>
        </p:spPr>
      </p:pic>
      <p:sp>
        <p:nvSpPr>
          <p:cNvPr id="5" name="矩形: 圆角 4"/>
          <p:cNvSpPr/>
          <p:nvPr/>
        </p:nvSpPr>
        <p:spPr>
          <a:xfrm>
            <a:off x="533401" y="537125"/>
            <a:ext cx="11125199" cy="5759450"/>
          </a:xfrm>
          <a:prstGeom prst="roundRect">
            <a:avLst>
              <a:gd name="adj" fmla="val 3556"/>
            </a:avLst>
          </a:prstGeom>
          <a:solidFill>
            <a:schemeClr val="accent4">
              <a:lumMod val="90000"/>
              <a:lumOff val="10000"/>
              <a:alpha val="87000"/>
            </a:schemeClr>
          </a:solidFill>
          <a:ln>
            <a:gradFill flip="none" rotWithShape="1">
              <a:gsLst>
                <a:gs pos="0">
                  <a:schemeClr val="bg1">
                    <a:alpha val="0"/>
                  </a:schemeClr>
                </a:gs>
                <a:gs pos="67000">
                  <a:schemeClr val="accent3"/>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endParaRPr>
          </a:p>
        </p:txBody>
      </p:sp>
      <p:sp>
        <p:nvSpPr>
          <p:cNvPr id="30" name="任意多边形: 形状 29"/>
          <p:cNvSpPr/>
          <p:nvPr/>
        </p:nvSpPr>
        <p:spPr>
          <a:xfrm flipH="1" flipV="1">
            <a:off x="617962" y="582389"/>
            <a:ext cx="9470141" cy="5759451"/>
          </a:xfrm>
          <a:custGeom>
            <a:avLst/>
            <a:gdLst>
              <a:gd name="connsiteX0" fmla="*/ 243870 w 7408127"/>
              <a:gd name="connsiteY0" fmla="*/ 6858000 h 6858000"/>
              <a:gd name="connsiteX1" fmla="*/ 7164257 w 7408127"/>
              <a:gd name="connsiteY1" fmla="*/ 6858000 h 6858000"/>
              <a:gd name="connsiteX2" fmla="*/ 7408127 w 7408127"/>
              <a:gd name="connsiteY2" fmla="*/ 6614130 h 6858000"/>
              <a:gd name="connsiteX3" fmla="*/ 7408127 w 7408127"/>
              <a:gd name="connsiteY3" fmla="*/ 243870 h 6858000"/>
              <a:gd name="connsiteX4" fmla="*/ 7164257 w 7408127"/>
              <a:gd name="connsiteY4" fmla="*/ 0 h 6858000"/>
              <a:gd name="connsiteX5" fmla="*/ 243870 w 7408127"/>
              <a:gd name="connsiteY5" fmla="*/ 0 h 6858000"/>
              <a:gd name="connsiteX6" fmla="*/ 0 w 7408127"/>
              <a:gd name="connsiteY6" fmla="*/ 243870 h 6858000"/>
              <a:gd name="connsiteX7" fmla="*/ 0 w 7408127"/>
              <a:gd name="connsiteY7" fmla="*/ 6614130 h 6858000"/>
              <a:gd name="connsiteX8" fmla="*/ 243870 w 7408127"/>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8127" h="6858000">
                <a:moveTo>
                  <a:pt x="243870" y="6858000"/>
                </a:moveTo>
                <a:lnTo>
                  <a:pt x="7164257" y="6858000"/>
                </a:lnTo>
                <a:cubicBezTo>
                  <a:pt x="7298943" y="6858000"/>
                  <a:pt x="7408127" y="6748816"/>
                  <a:pt x="7408127" y="6614130"/>
                </a:cubicBezTo>
                <a:lnTo>
                  <a:pt x="7408127" y="243870"/>
                </a:lnTo>
                <a:cubicBezTo>
                  <a:pt x="7408127" y="109184"/>
                  <a:pt x="7298943" y="0"/>
                  <a:pt x="7164257" y="0"/>
                </a:cubicBezTo>
                <a:lnTo>
                  <a:pt x="243870" y="0"/>
                </a:lnTo>
                <a:cubicBezTo>
                  <a:pt x="109184" y="0"/>
                  <a:pt x="0" y="109184"/>
                  <a:pt x="0" y="243870"/>
                </a:cubicBezTo>
                <a:lnTo>
                  <a:pt x="0" y="6614130"/>
                </a:lnTo>
                <a:cubicBezTo>
                  <a:pt x="0" y="6748816"/>
                  <a:pt x="109184" y="6858000"/>
                  <a:pt x="243870" y="6858000"/>
                </a:cubicBezTo>
                <a:close/>
              </a:path>
            </a:pathLst>
          </a:custGeom>
          <a:gradFill flip="none" rotWithShape="1">
            <a:gsLst>
              <a:gs pos="63000">
                <a:schemeClr val="accent4">
                  <a:alpha val="0"/>
                </a:schemeClr>
              </a:gs>
              <a:gs pos="100000">
                <a:schemeClr val="accent1"/>
              </a:gs>
            </a:gsLst>
            <a:path path="circle">
              <a:fillToRect t="100000" r="100000"/>
            </a:path>
            <a:tileRect l="-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endParaRPr>
          </a:p>
        </p:txBody>
      </p:sp>
      <p:sp>
        <p:nvSpPr>
          <p:cNvPr id="26" name="任意多边形: 形状 25"/>
          <p:cNvSpPr/>
          <p:nvPr/>
        </p:nvSpPr>
        <p:spPr>
          <a:xfrm flipV="1">
            <a:off x="2187613" y="560089"/>
            <a:ext cx="9485926" cy="5769051"/>
          </a:xfrm>
          <a:custGeom>
            <a:avLst/>
            <a:gdLst>
              <a:gd name="connsiteX0" fmla="*/ 243870 w 7408127"/>
              <a:gd name="connsiteY0" fmla="*/ 6858000 h 6858000"/>
              <a:gd name="connsiteX1" fmla="*/ 7164257 w 7408127"/>
              <a:gd name="connsiteY1" fmla="*/ 6858000 h 6858000"/>
              <a:gd name="connsiteX2" fmla="*/ 7408127 w 7408127"/>
              <a:gd name="connsiteY2" fmla="*/ 6614130 h 6858000"/>
              <a:gd name="connsiteX3" fmla="*/ 7408127 w 7408127"/>
              <a:gd name="connsiteY3" fmla="*/ 243870 h 6858000"/>
              <a:gd name="connsiteX4" fmla="*/ 7164257 w 7408127"/>
              <a:gd name="connsiteY4" fmla="*/ 0 h 6858000"/>
              <a:gd name="connsiteX5" fmla="*/ 243870 w 7408127"/>
              <a:gd name="connsiteY5" fmla="*/ 0 h 6858000"/>
              <a:gd name="connsiteX6" fmla="*/ 0 w 7408127"/>
              <a:gd name="connsiteY6" fmla="*/ 243870 h 6858000"/>
              <a:gd name="connsiteX7" fmla="*/ 0 w 7408127"/>
              <a:gd name="connsiteY7" fmla="*/ 6614130 h 6858000"/>
              <a:gd name="connsiteX8" fmla="*/ 243870 w 7408127"/>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8127" h="6858000">
                <a:moveTo>
                  <a:pt x="243870" y="6858000"/>
                </a:moveTo>
                <a:lnTo>
                  <a:pt x="7164257" y="6858000"/>
                </a:lnTo>
                <a:cubicBezTo>
                  <a:pt x="7298943" y="6858000"/>
                  <a:pt x="7408127" y="6748816"/>
                  <a:pt x="7408127" y="6614130"/>
                </a:cubicBezTo>
                <a:lnTo>
                  <a:pt x="7408127" y="243870"/>
                </a:lnTo>
                <a:cubicBezTo>
                  <a:pt x="7408127" y="109184"/>
                  <a:pt x="7298943" y="0"/>
                  <a:pt x="7164257" y="0"/>
                </a:cubicBezTo>
                <a:lnTo>
                  <a:pt x="243870" y="0"/>
                </a:lnTo>
                <a:cubicBezTo>
                  <a:pt x="109184" y="0"/>
                  <a:pt x="0" y="109184"/>
                  <a:pt x="0" y="243870"/>
                </a:cubicBezTo>
                <a:lnTo>
                  <a:pt x="0" y="6614130"/>
                </a:lnTo>
                <a:cubicBezTo>
                  <a:pt x="0" y="6748816"/>
                  <a:pt x="109184" y="6858000"/>
                  <a:pt x="243870" y="6858000"/>
                </a:cubicBezTo>
                <a:close/>
              </a:path>
            </a:pathLst>
          </a:custGeom>
          <a:gradFill flip="none" rotWithShape="1">
            <a:gsLst>
              <a:gs pos="63000">
                <a:schemeClr val="accent4">
                  <a:alpha val="0"/>
                </a:schemeClr>
              </a:gs>
              <a:gs pos="100000">
                <a:schemeClr val="accent1"/>
              </a:gs>
            </a:gsLst>
            <a:path path="circle">
              <a:fillToRect t="100000" r="100000"/>
            </a:path>
            <a:tileRect l="-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endParaRPr>
          </a:p>
        </p:txBody>
      </p:sp>
      <p:sp>
        <p:nvSpPr>
          <p:cNvPr id="21" name="文本框 20"/>
          <p:cNvSpPr txBox="1"/>
          <p:nvPr/>
        </p:nvSpPr>
        <p:spPr>
          <a:xfrm>
            <a:off x="2506980" y="1308735"/>
            <a:ext cx="7063105" cy="634365"/>
          </a:xfrm>
          <a:prstGeom prst="rect">
            <a:avLst/>
          </a:prstGeom>
          <a:noFill/>
        </p:spPr>
        <p:txBody>
          <a:bodyPr vert="horz"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rPr>
              <a:t>AI与数据库融合在如下方面还存在亟待攻克的挑战</a:t>
            </a:r>
          </a:p>
        </p:txBody>
      </p:sp>
      <p:pic>
        <p:nvPicPr>
          <p:cNvPr id="29" name="图片 28" descr="图片包含 游戏机&#10;&#10;描述已自动生成"/>
          <p:cNvPicPr>
            <a:picLocks noChangeAspect="1"/>
          </p:cNvPicPr>
          <p:nvPr/>
        </p:nvPicPr>
        <p:blipFill rotWithShape="1">
          <a:blip r:embed="rId3" cstate="email"/>
          <a:srcRect/>
          <a:stretch>
            <a:fillRect/>
          </a:stretch>
        </p:blipFill>
        <p:spPr>
          <a:xfrm>
            <a:off x="7728640" y="1487624"/>
            <a:ext cx="5405809" cy="5440123"/>
          </a:xfrm>
          <a:prstGeom prst="rect">
            <a:avLst/>
          </a:prstGeom>
        </p:spPr>
      </p:pic>
      <p:pic>
        <p:nvPicPr>
          <p:cNvPr id="6" name="图片 5" descr="图片包含 游戏机&#10;&#10;描述已自动生成"/>
          <p:cNvPicPr>
            <a:picLocks noChangeAspect="1"/>
          </p:cNvPicPr>
          <p:nvPr/>
        </p:nvPicPr>
        <p:blipFill rotWithShape="1">
          <a:blip r:embed="rId4" cstate="email"/>
          <a:srcRect/>
          <a:stretch>
            <a:fillRect/>
          </a:stretch>
        </p:blipFill>
        <p:spPr>
          <a:xfrm flipH="1">
            <a:off x="53975" y="1511935"/>
            <a:ext cx="4545965" cy="5103495"/>
          </a:xfrm>
          <a:prstGeom prst="rect">
            <a:avLst/>
          </a:prstGeom>
        </p:spPr>
      </p:pic>
      <p:cxnSp>
        <p:nvCxnSpPr>
          <p:cNvPr id="32" name="直接连接符 31"/>
          <p:cNvCxnSpPr/>
          <p:nvPr/>
        </p:nvCxnSpPr>
        <p:spPr>
          <a:xfrm flipV="1">
            <a:off x="2684970" y="4249486"/>
            <a:ext cx="6822058" cy="1"/>
          </a:xfrm>
          <a:prstGeom prst="line">
            <a:avLst/>
          </a:prstGeom>
          <a:ln>
            <a:solidFill>
              <a:schemeClr val="bg2">
                <a:lumMod val="50000"/>
                <a:alpha val="38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334770" y="2172335"/>
            <a:ext cx="9881235" cy="3449955"/>
          </a:xfrm>
          <a:prstGeom prst="rect">
            <a:avLst/>
          </a:prstGeom>
        </p:spPr>
        <p:txBody>
          <a:bodyPr wrap="square" anchor="ctr" anchorCtr="0">
            <a:spAutoFit/>
          </a:bodyPr>
          <a:lstStyle/>
          <a:p>
            <a:pPr marL="457200" marR="0" lvl="0" indent="-457200" algn="l" defTabSz="914400" rtl="0" eaLnBrk="1" fontAlgn="auto" latinLnBrk="0" hangingPunct="1">
              <a:lnSpc>
                <a:spcPct val="130000"/>
              </a:lnSpc>
              <a:spcBef>
                <a:spcPts val="0"/>
              </a:spcBef>
              <a:spcAft>
                <a:spcPts val="0"/>
              </a:spcAft>
              <a:buClrTx/>
              <a:buSzTx/>
              <a:buFont typeface="Wingdings" panose="05000000000000000000" charset="0"/>
              <a:buChar char="l"/>
              <a:tabLst/>
              <a:defRPr/>
            </a:pPr>
            <a:r>
              <a:rPr kumimoji="0" lang="zh-CN" altLang="en-US" sz="2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rPr>
              <a:t>一、目前技术缺乏对数据库系统的整体感知，仍停留在各个环节的局部优化层面；</a:t>
            </a:r>
          </a:p>
          <a:p>
            <a:pPr marL="457200" marR="0" lvl="0" indent="-457200" algn="l" defTabSz="914400" rtl="0" eaLnBrk="1" fontAlgn="auto" latinLnBrk="0" hangingPunct="1">
              <a:lnSpc>
                <a:spcPct val="130000"/>
              </a:lnSpc>
              <a:spcBef>
                <a:spcPts val="0"/>
              </a:spcBef>
              <a:spcAft>
                <a:spcPts val="0"/>
              </a:spcAft>
              <a:buClrTx/>
              <a:buSzTx/>
              <a:buFont typeface="Wingdings" panose="05000000000000000000" charset="0"/>
              <a:buChar char="l"/>
              <a:tabLst/>
              <a:defRPr/>
            </a:pPr>
            <a:r>
              <a:rPr kumimoji="0" lang="zh-CN" altLang="en-US" sz="2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rPr>
              <a:t>二、自治数据管理对系统稳定性的保障仍</a:t>
            </a:r>
            <a:r>
              <a:rPr kumimoji="0" lang="en-US" altLang="zh-CN" sz="2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rPr>
              <a:t>  </a:t>
            </a:r>
            <a:r>
              <a:rPr kumimoji="0" lang="zh-CN" altLang="en-US" sz="2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rPr>
              <a:t>然存疑，没有考虑系统鲁棒性；</a:t>
            </a:r>
          </a:p>
          <a:p>
            <a:pPr marL="457200" marR="0" lvl="0" indent="-457200" algn="l" defTabSz="914400" rtl="0" eaLnBrk="1" fontAlgn="auto" latinLnBrk="0" hangingPunct="1">
              <a:lnSpc>
                <a:spcPct val="130000"/>
              </a:lnSpc>
              <a:spcBef>
                <a:spcPts val="0"/>
              </a:spcBef>
              <a:spcAft>
                <a:spcPts val="0"/>
              </a:spcAft>
              <a:buClrTx/>
              <a:buSzTx/>
              <a:buFont typeface="Wingdings" panose="05000000000000000000" charset="0"/>
              <a:buChar char="l"/>
              <a:tabLst/>
              <a:defRPr/>
            </a:pPr>
            <a:r>
              <a:rPr kumimoji="0" lang="zh-CN" altLang="en-US" sz="2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微软雅黑" panose="020B0503020204020204" charset="-122"/>
                <a:sym typeface="Arial" panose="020B0604020202020204"/>
              </a:rPr>
              <a:t>三、如何提供空间和时间上小巧轻量的学习模型是AI赋能查询优化技术的关键问题；</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VCG41N1309252045" descr="图片包含 背景图案&#10;&#10;描述已自动生成"/>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矩形: 圆角 2"/>
          <p:cNvSpPr/>
          <p:nvPr/>
        </p:nvSpPr>
        <p:spPr>
          <a:xfrm>
            <a:off x="6785206" y="4600072"/>
            <a:ext cx="2217683" cy="1208689"/>
          </a:xfrm>
          <a:prstGeom prst="roundRect">
            <a:avLst>
              <a:gd name="adj" fmla="val 7971"/>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sp>
        <p:nvSpPr>
          <p:cNvPr id="17" name="矩形: 圆角 16"/>
          <p:cNvSpPr/>
          <p:nvPr/>
        </p:nvSpPr>
        <p:spPr>
          <a:xfrm>
            <a:off x="9418048" y="4600072"/>
            <a:ext cx="2217683" cy="1208689"/>
          </a:xfrm>
          <a:prstGeom prst="roundRect">
            <a:avLst>
              <a:gd name="adj" fmla="val 7971"/>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sp>
        <p:nvSpPr>
          <p:cNvPr id="28" name="任意多边形: 形状 27"/>
          <p:cNvSpPr/>
          <p:nvPr/>
        </p:nvSpPr>
        <p:spPr>
          <a:xfrm>
            <a:off x="7899303" y="4600073"/>
            <a:ext cx="1103586" cy="1208689"/>
          </a:xfrm>
          <a:custGeom>
            <a:avLst/>
            <a:gdLst>
              <a:gd name="connsiteX0" fmla="*/ 0 w 1103586"/>
              <a:gd name="connsiteY0" fmla="*/ 0 h 1208689"/>
              <a:gd name="connsiteX1" fmla="*/ 1007241 w 1103586"/>
              <a:gd name="connsiteY1" fmla="*/ 0 h 1208689"/>
              <a:gd name="connsiteX2" fmla="*/ 1103586 w 1103586"/>
              <a:gd name="connsiteY2" fmla="*/ 96345 h 1208689"/>
              <a:gd name="connsiteX3" fmla="*/ 1103586 w 1103586"/>
              <a:gd name="connsiteY3" fmla="*/ 1112344 h 1208689"/>
              <a:gd name="connsiteX4" fmla="*/ 1007241 w 1103586"/>
              <a:gd name="connsiteY4" fmla="*/ 1208689 h 1208689"/>
              <a:gd name="connsiteX5" fmla="*/ 0 w 1103586"/>
              <a:gd name="connsiteY5" fmla="*/ 1208689 h 120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586" h="1208689">
                <a:moveTo>
                  <a:pt x="0" y="0"/>
                </a:moveTo>
                <a:lnTo>
                  <a:pt x="1007241" y="0"/>
                </a:lnTo>
                <a:cubicBezTo>
                  <a:pt x="1060451" y="0"/>
                  <a:pt x="1103586" y="43135"/>
                  <a:pt x="1103586" y="96345"/>
                </a:cubicBezTo>
                <a:lnTo>
                  <a:pt x="1103586" y="1112344"/>
                </a:lnTo>
                <a:cubicBezTo>
                  <a:pt x="1103586" y="1165554"/>
                  <a:pt x="1060451" y="1208689"/>
                  <a:pt x="1007241" y="1208689"/>
                </a:cubicBezTo>
                <a:lnTo>
                  <a:pt x="0" y="1208689"/>
                </a:lnTo>
                <a:close/>
              </a:path>
            </a:pathLst>
          </a:custGeom>
          <a:blipFill>
            <a:blip r:embed="rId3" cstate="email">
              <a:extLst>
                <a:ext uri="{28A0092B-C50C-407E-A947-70E740481C1C}">
                  <a14:useLocalDpi xmlns:a14="http://schemas.microsoft.com/office/drawing/2010/main"/>
                </a:ext>
              </a:extLst>
            </a:blip>
            <a:stretch>
              <a:fillRect/>
            </a:stretch>
          </a:bli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a:ea typeface="微软雅黑"/>
              <a:cs typeface="微软雅黑" panose="020B0503020204020204" charset="-122"/>
              <a:sym typeface="Arial"/>
            </a:endParaRPr>
          </a:p>
        </p:txBody>
      </p:sp>
      <p:grpSp>
        <p:nvGrpSpPr>
          <p:cNvPr id="8" name="组合 7"/>
          <p:cNvGrpSpPr/>
          <p:nvPr/>
        </p:nvGrpSpPr>
        <p:grpSpPr>
          <a:xfrm>
            <a:off x="7786316" y="5693147"/>
            <a:ext cx="215463" cy="215463"/>
            <a:chOff x="2638097" y="2317532"/>
            <a:chExt cx="462455" cy="462455"/>
          </a:xfrm>
        </p:grpSpPr>
        <p:sp>
          <p:nvSpPr>
            <p:cNvPr id="6" name="椭圆 5"/>
            <p:cNvSpPr/>
            <p:nvPr/>
          </p:nvSpPr>
          <p:spPr>
            <a:xfrm>
              <a:off x="2638097" y="2317532"/>
              <a:ext cx="462455" cy="462455"/>
            </a:xfrm>
            <a:prstGeom prst="ellips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sp>
          <p:nvSpPr>
            <p:cNvPr id="7" name="加号 6"/>
            <p:cNvSpPr/>
            <p:nvPr/>
          </p:nvSpPr>
          <p:spPr>
            <a:xfrm>
              <a:off x="2727434" y="2406869"/>
              <a:ext cx="283780" cy="283780"/>
            </a:xfrm>
            <a:prstGeom prst="mathPlus">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grpSp>
      <p:sp>
        <p:nvSpPr>
          <p:cNvPr id="31" name="文本框 30"/>
          <p:cNvSpPr txBox="1"/>
          <p:nvPr/>
        </p:nvSpPr>
        <p:spPr>
          <a:xfrm>
            <a:off x="515938" y="2685860"/>
            <a:ext cx="6083717" cy="1862048"/>
          </a:xfrm>
          <a:prstGeom prst="rect">
            <a:avLst/>
          </a:prstGeom>
          <a:noFill/>
        </p:spPr>
        <p:txBody>
          <a:bodyPr vert="horz" wrap="none" rtlCol="0">
            <a:spAutoFit/>
          </a:bodyPr>
          <a:lstStyle>
            <a:defPPr>
              <a:defRPr lang="zh-CN"/>
            </a:defPPr>
            <a:lvl1pPr>
              <a:defRPr sz="6600">
                <a:solidFill>
                  <a:srgbClr val="99CC00"/>
                </a:solidFill>
                <a:latin typeface="+mj-ea"/>
                <a:ea typeface="+mj-ea"/>
              </a:defRPr>
            </a:lvl1pPr>
          </a:lstStyle>
          <a:p>
            <a:r>
              <a:rPr lang="zh-CN" altLang="en-US" sz="11500" dirty="0">
                <a:solidFill>
                  <a:schemeClr val="bg1"/>
                </a:solidFill>
                <a:latin typeface="字魂35号-经典雅黑" pitchFamily="2" charset="-122"/>
                <a:ea typeface="字魂35号-经典雅黑" pitchFamily="2" charset="-122"/>
                <a:cs typeface="微软雅黑" panose="020B0503020204020204" charset="-122"/>
                <a:sym typeface="Arial"/>
              </a:rPr>
              <a:t>感谢观看</a:t>
            </a:r>
          </a:p>
        </p:txBody>
      </p:sp>
      <p:sp>
        <p:nvSpPr>
          <p:cNvPr id="32" name="文本框 31"/>
          <p:cNvSpPr txBox="1"/>
          <p:nvPr/>
        </p:nvSpPr>
        <p:spPr>
          <a:xfrm>
            <a:off x="500375" y="1584558"/>
            <a:ext cx="5370468" cy="1015663"/>
          </a:xfrm>
          <a:prstGeom prst="rect">
            <a:avLst/>
          </a:prstGeom>
          <a:noFill/>
        </p:spPr>
        <p:txBody>
          <a:bodyPr wrap="square">
            <a:spAutoFit/>
          </a:bodyPr>
          <a:lstStyle>
            <a:defPPr>
              <a:defRPr lang="zh-CN"/>
            </a:defPPr>
            <a:lvl1pPr>
              <a:defRPr sz="5400">
                <a:solidFill>
                  <a:srgbClr val="FF0029"/>
                </a:solidFill>
                <a:latin typeface="+mj-lt"/>
              </a:defRPr>
            </a:lvl1pPr>
          </a:lstStyle>
          <a:p>
            <a:r>
              <a:rPr lang="en-US" altLang="zh-CN" sz="6000" b="1" dirty="0">
                <a:solidFill>
                  <a:schemeClr val="bg1"/>
                </a:solidFill>
                <a:latin typeface="Arial"/>
                <a:ea typeface="微软雅黑"/>
                <a:cs typeface="微软雅黑" panose="020B0503020204020204" charset="-122"/>
                <a:sym typeface="Arial"/>
              </a:rPr>
              <a:t>THANK YOU</a:t>
            </a:r>
            <a:endParaRPr lang="zh-CN" altLang="en-US" sz="6000" b="1" dirty="0">
              <a:solidFill>
                <a:schemeClr val="bg1"/>
              </a:solidFill>
              <a:latin typeface="Arial"/>
              <a:ea typeface="微软雅黑"/>
              <a:cs typeface="微软雅黑" panose="020B0503020204020204" charset="-122"/>
              <a:sym typeface="Arial"/>
            </a:endParaRPr>
          </a:p>
        </p:txBody>
      </p:sp>
      <p:sp>
        <p:nvSpPr>
          <p:cNvPr id="34" name="文本框 33"/>
          <p:cNvSpPr txBox="1"/>
          <p:nvPr/>
        </p:nvSpPr>
        <p:spPr>
          <a:xfrm>
            <a:off x="10111314" y="6210372"/>
            <a:ext cx="995855" cy="338554"/>
          </a:xfrm>
          <a:prstGeom prst="rect">
            <a:avLst/>
          </a:prstGeom>
          <a:noFill/>
        </p:spPr>
        <p:txBody>
          <a:bodyPr wrap="square">
            <a:spAutoFit/>
          </a:bodyPr>
          <a:lstStyle>
            <a:defPPr>
              <a:defRPr lang="zh-CN"/>
            </a:defPPr>
            <a:lvl1pPr algn="r">
              <a:defRPr sz="1400">
                <a:solidFill>
                  <a:schemeClr val="bg1"/>
                </a:solidFill>
                <a:latin typeface="+mj-lt"/>
              </a:defRPr>
            </a:lvl1pPr>
          </a:lstStyle>
          <a:p>
            <a:pPr algn="ctr"/>
            <a:r>
              <a:rPr lang="en-US" altLang="zh-CN" sz="1600" dirty="0">
                <a:latin typeface="Arial"/>
                <a:ea typeface="微软雅黑"/>
                <a:cs typeface="微软雅黑" panose="020B0503020204020204" charset="-122"/>
                <a:sym typeface="Arial"/>
              </a:rPr>
              <a:t>The End</a:t>
            </a:r>
            <a:endParaRPr lang="zh-CN" altLang="en-US" sz="1600" dirty="0">
              <a:latin typeface="Arial"/>
              <a:ea typeface="微软雅黑"/>
              <a:cs typeface="微软雅黑" panose="020B0503020204020204" charset="-122"/>
              <a:sym typeface="Arial"/>
            </a:endParaRPr>
          </a:p>
        </p:txBody>
      </p:sp>
      <p:sp>
        <p:nvSpPr>
          <p:cNvPr id="2052" name="任意多边形: 形状 2051"/>
          <p:cNvSpPr/>
          <p:nvPr/>
        </p:nvSpPr>
        <p:spPr>
          <a:xfrm>
            <a:off x="10549576" y="4600072"/>
            <a:ext cx="1103586" cy="1208689"/>
          </a:xfrm>
          <a:custGeom>
            <a:avLst/>
            <a:gdLst>
              <a:gd name="connsiteX0" fmla="*/ 0 w 1103586"/>
              <a:gd name="connsiteY0" fmla="*/ 0 h 1208689"/>
              <a:gd name="connsiteX1" fmla="*/ 1007241 w 1103586"/>
              <a:gd name="connsiteY1" fmla="*/ 0 h 1208689"/>
              <a:gd name="connsiteX2" fmla="*/ 1103586 w 1103586"/>
              <a:gd name="connsiteY2" fmla="*/ 96345 h 1208689"/>
              <a:gd name="connsiteX3" fmla="*/ 1103586 w 1103586"/>
              <a:gd name="connsiteY3" fmla="*/ 1112344 h 1208689"/>
              <a:gd name="connsiteX4" fmla="*/ 1007241 w 1103586"/>
              <a:gd name="connsiteY4" fmla="*/ 1208689 h 1208689"/>
              <a:gd name="connsiteX5" fmla="*/ 0 w 1103586"/>
              <a:gd name="connsiteY5" fmla="*/ 1208689 h 120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586" h="1208689">
                <a:moveTo>
                  <a:pt x="0" y="0"/>
                </a:moveTo>
                <a:lnTo>
                  <a:pt x="1007241" y="0"/>
                </a:lnTo>
                <a:cubicBezTo>
                  <a:pt x="1060451" y="0"/>
                  <a:pt x="1103586" y="43135"/>
                  <a:pt x="1103586" y="96345"/>
                </a:cubicBezTo>
                <a:lnTo>
                  <a:pt x="1103586" y="1112344"/>
                </a:lnTo>
                <a:cubicBezTo>
                  <a:pt x="1103586" y="1165554"/>
                  <a:pt x="1060451" y="1208689"/>
                  <a:pt x="1007241" y="1208689"/>
                </a:cubicBezTo>
                <a:lnTo>
                  <a:pt x="0" y="1208689"/>
                </a:lnTo>
                <a:close/>
              </a:path>
            </a:pathLst>
          </a:custGeom>
          <a:blipFill>
            <a:blip r:embed="rId4" cstate="email">
              <a:extLst>
                <a:ext uri="{28A0092B-C50C-407E-A947-70E740481C1C}">
                  <a14:useLocalDpi xmlns:a14="http://schemas.microsoft.com/office/drawing/2010/main"/>
                </a:ext>
              </a:extLst>
            </a:blip>
            <a:stretch>
              <a:fillRect/>
            </a:stretch>
          </a:blip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a:ea typeface="微软雅黑"/>
              <a:cs typeface="微软雅黑" panose="020B0503020204020204" charset="-122"/>
              <a:sym typeface="Arial"/>
            </a:endParaRPr>
          </a:p>
        </p:txBody>
      </p:sp>
      <p:grpSp>
        <p:nvGrpSpPr>
          <p:cNvPr id="18" name="组合 17"/>
          <p:cNvGrpSpPr/>
          <p:nvPr/>
        </p:nvGrpSpPr>
        <p:grpSpPr>
          <a:xfrm>
            <a:off x="10419158" y="5693147"/>
            <a:ext cx="215463" cy="215463"/>
            <a:chOff x="2638097" y="2317532"/>
            <a:chExt cx="462455" cy="462455"/>
          </a:xfrm>
        </p:grpSpPr>
        <p:sp>
          <p:nvSpPr>
            <p:cNvPr id="19" name="椭圆 18"/>
            <p:cNvSpPr/>
            <p:nvPr/>
          </p:nvSpPr>
          <p:spPr>
            <a:xfrm>
              <a:off x="2638097" y="2317532"/>
              <a:ext cx="462455" cy="462455"/>
            </a:xfrm>
            <a:prstGeom prst="ellips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sp>
          <p:nvSpPr>
            <p:cNvPr id="20" name="加号 19"/>
            <p:cNvSpPr/>
            <p:nvPr/>
          </p:nvSpPr>
          <p:spPr>
            <a:xfrm>
              <a:off x="2727434" y="2406869"/>
              <a:ext cx="283780" cy="283780"/>
            </a:xfrm>
            <a:prstGeom prst="mathPlus">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grpSp>
      <p:sp>
        <p:nvSpPr>
          <p:cNvPr id="2057" name="文本框 2056"/>
          <p:cNvSpPr txBox="1"/>
          <p:nvPr/>
        </p:nvSpPr>
        <p:spPr>
          <a:xfrm>
            <a:off x="6885446" y="5263474"/>
            <a:ext cx="1108452" cy="400110"/>
          </a:xfrm>
          <a:prstGeom prst="rect">
            <a:avLst/>
          </a:prstGeom>
          <a:noFill/>
        </p:spPr>
        <p:txBody>
          <a:bodyPr wrap="square">
            <a:spAutoFit/>
          </a:bodyPr>
          <a:lstStyle/>
          <a:p>
            <a:r>
              <a:rPr lang="en-US" altLang="zh-CN" sz="1000" dirty="0">
                <a:solidFill>
                  <a:schemeClr val="bg2">
                    <a:lumMod val="75000"/>
                  </a:schemeClr>
                </a:solidFill>
                <a:latin typeface="Arial"/>
                <a:ea typeface="微软雅黑"/>
                <a:cs typeface="微软雅黑" panose="020B0503020204020204" charset="-122"/>
                <a:sym typeface="Arial"/>
              </a:rPr>
              <a:t>New black technology</a:t>
            </a:r>
            <a:endParaRPr lang="zh-CN" altLang="en-US" sz="1000" dirty="0">
              <a:solidFill>
                <a:schemeClr val="bg2">
                  <a:lumMod val="75000"/>
                </a:schemeClr>
              </a:solidFill>
              <a:latin typeface="Arial"/>
              <a:ea typeface="微软雅黑"/>
              <a:cs typeface="微软雅黑" panose="020B0503020204020204" charset="-122"/>
              <a:sym typeface="Arial"/>
            </a:endParaRPr>
          </a:p>
        </p:txBody>
      </p:sp>
      <p:sp>
        <p:nvSpPr>
          <p:cNvPr id="2059" name="文本框 2058"/>
          <p:cNvSpPr txBox="1"/>
          <p:nvPr/>
        </p:nvSpPr>
        <p:spPr>
          <a:xfrm>
            <a:off x="9513417" y="5263474"/>
            <a:ext cx="1108452" cy="400110"/>
          </a:xfrm>
          <a:prstGeom prst="rect">
            <a:avLst/>
          </a:prstGeom>
          <a:noFill/>
        </p:spPr>
        <p:txBody>
          <a:bodyPr wrap="square">
            <a:spAutoFit/>
          </a:bodyPr>
          <a:lstStyle/>
          <a:p>
            <a:r>
              <a:rPr lang="en-US" altLang="zh-CN" sz="1000" dirty="0">
                <a:solidFill>
                  <a:schemeClr val="bg2">
                    <a:lumMod val="75000"/>
                  </a:schemeClr>
                </a:solidFill>
                <a:latin typeface="Arial"/>
                <a:ea typeface="微软雅黑"/>
                <a:cs typeface="微软雅黑" panose="020B0503020204020204" charset="-122"/>
                <a:sym typeface="Arial"/>
              </a:rPr>
              <a:t>New black technology</a:t>
            </a:r>
            <a:endParaRPr lang="zh-CN" altLang="en-US" sz="1000" dirty="0">
              <a:solidFill>
                <a:schemeClr val="bg2">
                  <a:lumMod val="75000"/>
                </a:schemeClr>
              </a:solidFill>
              <a:latin typeface="Arial"/>
              <a:ea typeface="微软雅黑"/>
              <a:cs typeface="微软雅黑" panose="020B0503020204020204" charset="-122"/>
              <a:sym typeface="Arial"/>
            </a:endParaRPr>
          </a:p>
        </p:txBody>
      </p:sp>
      <p:sp>
        <p:nvSpPr>
          <p:cNvPr id="2061" name="文本框 2060"/>
          <p:cNvSpPr txBox="1"/>
          <p:nvPr/>
        </p:nvSpPr>
        <p:spPr>
          <a:xfrm>
            <a:off x="6868327" y="4910711"/>
            <a:ext cx="947150" cy="400110"/>
          </a:xfrm>
          <a:prstGeom prst="rect">
            <a:avLst/>
          </a:prstGeom>
          <a:noFill/>
        </p:spPr>
        <p:txBody>
          <a:bodyPr wrap="square">
            <a:spAutoFit/>
          </a:bodyPr>
          <a:lstStyle>
            <a:defPPr>
              <a:defRPr lang="zh-CN"/>
            </a:defPPr>
            <a:lvl1pPr>
              <a:defRPr sz="5400">
                <a:solidFill>
                  <a:srgbClr val="FF0029"/>
                </a:solidFill>
                <a:latin typeface="+mj-lt"/>
              </a:defRPr>
            </a:lvl1pPr>
          </a:lstStyle>
          <a:p>
            <a:r>
              <a:rPr lang="en-US" altLang="zh-CN" sz="2000" dirty="0">
                <a:solidFill>
                  <a:schemeClr val="tx2">
                    <a:lumMod val="20000"/>
                    <a:lumOff val="80000"/>
                  </a:schemeClr>
                </a:solidFill>
                <a:latin typeface="Arial"/>
                <a:ea typeface="微软雅黑"/>
                <a:cs typeface="微软雅黑" panose="020B0503020204020204" charset="-122"/>
                <a:sym typeface="Arial"/>
              </a:rPr>
              <a:t>01.</a:t>
            </a:r>
            <a:endParaRPr lang="zh-CN" altLang="en-US" sz="2000" dirty="0">
              <a:solidFill>
                <a:schemeClr val="tx2">
                  <a:lumMod val="20000"/>
                  <a:lumOff val="80000"/>
                </a:schemeClr>
              </a:solidFill>
              <a:latin typeface="Arial"/>
              <a:ea typeface="微软雅黑"/>
              <a:cs typeface="微软雅黑" panose="020B0503020204020204" charset="-122"/>
              <a:sym typeface="Arial"/>
            </a:endParaRPr>
          </a:p>
        </p:txBody>
      </p:sp>
      <p:sp>
        <p:nvSpPr>
          <p:cNvPr id="2062" name="文本框 2061"/>
          <p:cNvSpPr txBox="1"/>
          <p:nvPr/>
        </p:nvSpPr>
        <p:spPr>
          <a:xfrm>
            <a:off x="9485147" y="4918146"/>
            <a:ext cx="947150" cy="400110"/>
          </a:xfrm>
          <a:prstGeom prst="rect">
            <a:avLst/>
          </a:prstGeom>
          <a:noFill/>
        </p:spPr>
        <p:txBody>
          <a:bodyPr wrap="square">
            <a:spAutoFit/>
          </a:bodyPr>
          <a:lstStyle>
            <a:defPPr>
              <a:defRPr lang="zh-CN"/>
            </a:defPPr>
            <a:lvl1pPr>
              <a:defRPr sz="5400">
                <a:solidFill>
                  <a:srgbClr val="FF0029"/>
                </a:solidFill>
                <a:latin typeface="+mj-lt"/>
              </a:defRPr>
            </a:lvl1pPr>
          </a:lstStyle>
          <a:p>
            <a:r>
              <a:rPr lang="en-US" altLang="zh-CN" sz="2000" dirty="0">
                <a:solidFill>
                  <a:schemeClr val="tx2">
                    <a:lumMod val="20000"/>
                    <a:lumOff val="80000"/>
                  </a:schemeClr>
                </a:solidFill>
                <a:latin typeface="Arial"/>
                <a:ea typeface="微软雅黑"/>
                <a:cs typeface="微软雅黑" panose="020B0503020204020204" charset="-122"/>
                <a:sym typeface="Arial"/>
              </a:rPr>
              <a:t>02.</a:t>
            </a:r>
            <a:endParaRPr lang="zh-CN" altLang="en-US" sz="2000" dirty="0">
              <a:solidFill>
                <a:schemeClr val="tx2">
                  <a:lumMod val="20000"/>
                  <a:lumOff val="80000"/>
                </a:schemeClr>
              </a:solidFill>
              <a:latin typeface="Arial"/>
              <a:ea typeface="微软雅黑"/>
              <a:cs typeface="微软雅黑" panose="020B0503020204020204" charset="-122"/>
              <a:sym typeface="Arial"/>
            </a:endParaRPr>
          </a:p>
        </p:txBody>
      </p:sp>
      <p:cxnSp>
        <p:nvCxnSpPr>
          <p:cNvPr id="4" name="直接连接符 3"/>
          <p:cNvCxnSpPr/>
          <p:nvPr/>
        </p:nvCxnSpPr>
        <p:spPr>
          <a:xfrm flipH="1">
            <a:off x="2258624" y="6379649"/>
            <a:ext cx="68853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618489" y="4664750"/>
            <a:ext cx="3321915" cy="687937"/>
            <a:chOff x="970154" y="4337824"/>
            <a:chExt cx="2341757" cy="613421"/>
          </a:xfrm>
        </p:grpSpPr>
        <p:sp>
          <p:nvSpPr>
            <p:cNvPr id="10" name="矩形: 圆角 9"/>
            <p:cNvSpPr/>
            <p:nvPr/>
          </p:nvSpPr>
          <p:spPr>
            <a:xfrm>
              <a:off x="970154" y="4337824"/>
              <a:ext cx="2341757" cy="479502"/>
            </a:xfrm>
            <a:prstGeom prst="roundRect">
              <a:avLst>
                <a:gd name="adj" fmla="val 50000"/>
              </a:avLst>
            </a:prstGeom>
            <a:gradFill flip="none" rotWithShape="1">
              <a:gsLst>
                <a:gs pos="0">
                  <a:schemeClr val="bg1"/>
                </a:gs>
                <a:gs pos="100000">
                  <a:schemeClr val="accent3"/>
                </a:gs>
              </a:gsLst>
              <a:lin ang="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sp>
          <p:nvSpPr>
            <p:cNvPr id="11" name="椭圆 10"/>
            <p:cNvSpPr/>
            <p:nvPr/>
          </p:nvSpPr>
          <p:spPr>
            <a:xfrm>
              <a:off x="1025913" y="4382429"/>
              <a:ext cx="401444" cy="401444"/>
            </a:xfrm>
            <a:prstGeom prst="ellips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cxnSp>
          <p:nvCxnSpPr>
            <p:cNvPr id="12" name="直接箭头连接符 11"/>
            <p:cNvCxnSpPr/>
            <p:nvPr/>
          </p:nvCxnSpPr>
          <p:spPr>
            <a:xfrm>
              <a:off x="1126273" y="4571999"/>
              <a:ext cx="18957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375976" y="4428025"/>
              <a:ext cx="1930857" cy="523220"/>
            </a:xfrm>
            <a:prstGeom prst="rect">
              <a:avLst/>
            </a:prstGeom>
            <a:noFill/>
          </p:spPr>
          <p:txBody>
            <a:bodyPr vert="horz" wrap="square" rtlCol="0">
              <a:spAutoFit/>
            </a:bodyPr>
            <a:lstStyle>
              <a:defPPr>
                <a:defRPr lang="zh-CN"/>
              </a:defPPr>
              <a:lvl1pPr>
                <a:defRPr sz="1200">
                  <a:solidFill>
                    <a:srgbClr val="A0DD6D"/>
                  </a:solidFill>
                  <a:latin typeface="+mj-ea"/>
                  <a:ea typeface="+mj-ea"/>
                </a:defRPr>
              </a:lvl1pPr>
            </a:lstStyle>
            <a:p>
              <a:pPr algn="ctr"/>
              <a:r>
                <a:rPr lang="zh-CN" altLang="en-US" sz="1400" dirty="0">
                  <a:solidFill>
                    <a:srgbClr val="990099"/>
                  </a:solidFill>
                  <a:latin typeface="Arial"/>
                  <a:ea typeface="微软雅黑"/>
                  <a:cs typeface="微软雅黑" panose="020B0503020204020204" charset="-122"/>
                  <a:sym typeface="Arial"/>
                </a:rPr>
                <a:t>汇报人：智能</a:t>
              </a:r>
              <a:r>
                <a:rPr lang="en-US" altLang="zh-CN" sz="1400" dirty="0">
                  <a:solidFill>
                    <a:srgbClr val="990099"/>
                  </a:solidFill>
                  <a:latin typeface="Arial"/>
                  <a:ea typeface="微软雅黑"/>
                  <a:cs typeface="微软雅黑" panose="020B0503020204020204" charset="-122"/>
                  <a:sym typeface="Arial"/>
                </a:rPr>
                <a:t>223</a:t>
              </a:r>
              <a:r>
                <a:rPr lang="zh-CN" altLang="en-US" sz="1400" dirty="0">
                  <a:solidFill>
                    <a:srgbClr val="990099"/>
                  </a:solidFill>
                  <a:latin typeface="Arial"/>
                  <a:ea typeface="微软雅黑"/>
                  <a:cs typeface="微软雅黑" panose="020B0503020204020204" charset="-122"/>
                  <a:sym typeface="Arial"/>
                </a:rPr>
                <a:t>班 第一组</a:t>
              </a:r>
              <a:endParaRPr lang="en-US" altLang="zh-CN" sz="1400" dirty="0">
                <a:solidFill>
                  <a:srgbClr val="990099"/>
                </a:solidFill>
                <a:latin typeface="Arial"/>
                <a:ea typeface="微软雅黑"/>
                <a:cs typeface="微软雅黑" panose="020B0503020204020204" charset="-122"/>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9" name="矩形: 圆角 8"/>
          <p:cNvSpPr/>
          <p:nvPr/>
        </p:nvSpPr>
        <p:spPr>
          <a:xfrm>
            <a:off x="4783872" y="0"/>
            <a:ext cx="7408127" cy="6768790"/>
          </a:xfrm>
          <a:prstGeom prst="roundRect">
            <a:avLst>
              <a:gd name="adj" fmla="val 0"/>
            </a:avLst>
          </a:prstGeom>
          <a:gradFill flip="none" rotWithShape="1">
            <a:gsLst>
              <a:gs pos="74000">
                <a:schemeClr val="accent4">
                  <a:alpha val="0"/>
                </a:schemeClr>
              </a:gs>
              <a:gs pos="100000">
                <a:schemeClr val="accent1"/>
              </a:gs>
            </a:gsLst>
            <a:path path="circle">
              <a:fillToRect t="100000" r="100000"/>
            </a:path>
            <a:tileRect l="-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sp>
        <p:nvSpPr>
          <p:cNvPr id="4" name="文本框 3"/>
          <p:cNvSpPr txBox="1"/>
          <p:nvPr/>
        </p:nvSpPr>
        <p:spPr>
          <a:xfrm>
            <a:off x="7750097" y="1134164"/>
            <a:ext cx="2453269" cy="523220"/>
          </a:xfrm>
          <a:prstGeom prst="rect">
            <a:avLst/>
          </a:prstGeom>
          <a:noFill/>
        </p:spPr>
        <p:txBody>
          <a:bodyPr wrap="square">
            <a:spAutoFit/>
          </a:bodyPr>
          <a:lstStyle>
            <a:defPPr>
              <a:defRPr lang="zh-CN"/>
            </a:defPPr>
            <a:lvl1pPr>
              <a:defRPr sz="5400">
                <a:solidFill>
                  <a:srgbClr val="FF0029"/>
                </a:solidFill>
                <a:latin typeface="+mj-lt"/>
              </a:defRPr>
            </a:lvl1pPr>
          </a:lstStyle>
          <a:p>
            <a:pPr algn="r"/>
            <a:r>
              <a:rPr lang="en-US" altLang="zh-CN" sz="2800" dirty="0">
                <a:solidFill>
                  <a:schemeClr val="bg1"/>
                </a:solidFill>
                <a:latin typeface="Arial"/>
                <a:ea typeface="微软雅黑"/>
                <a:cs typeface="微软雅黑" panose="020B0503020204020204" charset="-122"/>
                <a:sym typeface="Arial"/>
              </a:rPr>
              <a:t>Contents</a:t>
            </a:r>
            <a:endParaRPr lang="zh-CN" altLang="en-US" sz="2800" dirty="0">
              <a:solidFill>
                <a:schemeClr val="bg1"/>
              </a:solidFill>
              <a:latin typeface="Arial"/>
              <a:ea typeface="微软雅黑"/>
              <a:cs typeface="微软雅黑" panose="020B0503020204020204" charset="-122"/>
              <a:sym typeface="Arial"/>
            </a:endParaRPr>
          </a:p>
        </p:txBody>
      </p:sp>
      <p:sp>
        <p:nvSpPr>
          <p:cNvPr id="8" name="文本框 7"/>
          <p:cNvSpPr txBox="1"/>
          <p:nvPr/>
        </p:nvSpPr>
        <p:spPr>
          <a:xfrm>
            <a:off x="10086619" y="1160780"/>
            <a:ext cx="1569660" cy="923330"/>
          </a:xfrm>
          <a:prstGeom prst="rect">
            <a:avLst/>
          </a:prstGeom>
          <a:noFill/>
        </p:spPr>
        <p:txBody>
          <a:bodyPr vert="horz" wrap="none" rtlCol="0">
            <a:spAutoFit/>
          </a:bodyPr>
          <a:lstStyle>
            <a:defPPr>
              <a:defRPr lang="zh-CN"/>
            </a:defPPr>
            <a:lvl1pPr>
              <a:defRPr sz="6600">
                <a:solidFill>
                  <a:srgbClr val="99CC00"/>
                </a:solidFill>
                <a:latin typeface="+mj-ea"/>
                <a:ea typeface="+mj-ea"/>
              </a:defRPr>
            </a:lvl1pPr>
          </a:lstStyle>
          <a:p>
            <a:r>
              <a:rPr lang="zh-CN" altLang="en-US" sz="5400" b="1" dirty="0">
                <a:solidFill>
                  <a:schemeClr val="bg1"/>
                </a:solidFill>
                <a:latin typeface="Arial"/>
                <a:ea typeface="微软雅黑"/>
                <a:cs typeface="微软雅黑" panose="020B0503020204020204" charset="-122"/>
                <a:sym typeface="Arial"/>
              </a:rPr>
              <a:t>目录</a:t>
            </a:r>
          </a:p>
        </p:txBody>
      </p:sp>
      <p:grpSp>
        <p:nvGrpSpPr>
          <p:cNvPr id="16" name="组合 15"/>
          <p:cNvGrpSpPr/>
          <p:nvPr/>
        </p:nvGrpSpPr>
        <p:grpSpPr>
          <a:xfrm>
            <a:off x="390293" y="2504352"/>
            <a:ext cx="5567818" cy="1722183"/>
            <a:chOff x="524107" y="2638168"/>
            <a:chExt cx="5151864" cy="1593525"/>
          </a:xfrm>
        </p:grpSpPr>
        <p:sp>
          <p:nvSpPr>
            <p:cNvPr id="15" name="矩形: 圆角 14"/>
            <p:cNvSpPr/>
            <p:nvPr/>
          </p:nvSpPr>
          <p:spPr>
            <a:xfrm>
              <a:off x="1177670" y="2760121"/>
              <a:ext cx="4498301" cy="1321225"/>
            </a:xfrm>
            <a:prstGeom prst="roundRect">
              <a:avLst>
                <a:gd name="adj" fmla="val 7971"/>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cs typeface="微软雅黑" panose="020B0503020204020204" charset="-122"/>
                <a:sym typeface="Arial"/>
              </a:endParaRPr>
            </a:p>
          </p:txBody>
        </p:sp>
        <p:pic>
          <p:nvPicPr>
            <p:cNvPr id="11" name="图片 10" descr="图片包含 游戏机&#10;&#10;描述已自动生成"/>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524107" y="2638168"/>
              <a:ext cx="1583473" cy="1593525"/>
            </a:xfrm>
            <a:prstGeom prst="rect">
              <a:avLst/>
            </a:prstGeom>
          </p:spPr>
        </p:pic>
      </p:grpSp>
      <p:grpSp>
        <p:nvGrpSpPr>
          <p:cNvPr id="17" name="组合 16"/>
          <p:cNvGrpSpPr/>
          <p:nvPr/>
        </p:nvGrpSpPr>
        <p:grpSpPr>
          <a:xfrm>
            <a:off x="5917939" y="2524438"/>
            <a:ext cx="5567818" cy="1722183"/>
            <a:chOff x="524107" y="2638168"/>
            <a:chExt cx="5151864" cy="1593525"/>
          </a:xfrm>
        </p:grpSpPr>
        <p:sp>
          <p:nvSpPr>
            <p:cNvPr id="18" name="矩形: 圆角 17"/>
            <p:cNvSpPr/>
            <p:nvPr/>
          </p:nvSpPr>
          <p:spPr>
            <a:xfrm>
              <a:off x="1177670" y="2760121"/>
              <a:ext cx="4498301" cy="1321225"/>
            </a:xfrm>
            <a:prstGeom prst="roundRect">
              <a:avLst>
                <a:gd name="adj" fmla="val 7971"/>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cs typeface="微软雅黑" panose="020B0503020204020204" charset="-122"/>
                <a:sym typeface="Arial"/>
              </a:endParaRPr>
            </a:p>
          </p:txBody>
        </p:sp>
        <p:pic>
          <p:nvPicPr>
            <p:cNvPr id="19" name="图片 18" descr="图片包含 游戏机&#10;&#10;描述已自动生成"/>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524107" y="2638168"/>
              <a:ext cx="1583473" cy="1593525"/>
            </a:xfrm>
            <a:prstGeom prst="rect">
              <a:avLst/>
            </a:prstGeom>
          </p:spPr>
        </p:pic>
      </p:grpSp>
      <p:grpSp>
        <p:nvGrpSpPr>
          <p:cNvPr id="21" name="组合 20"/>
          <p:cNvGrpSpPr/>
          <p:nvPr/>
        </p:nvGrpSpPr>
        <p:grpSpPr>
          <a:xfrm>
            <a:off x="386576" y="4374040"/>
            <a:ext cx="5567818" cy="1722183"/>
            <a:chOff x="524107" y="2638168"/>
            <a:chExt cx="5151864" cy="1593525"/>
          </a:xfrm>
        </p:grpSpPr>
        <p:sp>
          <p:nvSpPr>
            <p:cNvPr id="22" name="矩形: 圆角 21"/>
            <p:cNvSpPr/>
            <p:nvPr/>
          </p:nvSpPr>
          <p:spPr>
            <a:xfrm>
              <a:off x="1177670" y="2760121"/>
              <a:ext cx="4498301" cy="1321225"/>
            </a:xfrm>
            <a:prstGeom prst="roundRect">
              <a:avLst>
                <a:gd name="adj" fmla="val 7971"/>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pic>
          <p:nvPicPr>
            <p:cNvPr id="23" name="图片 22" descr="图片包含 游戏机&#10;&#10;描述已自动生成"/>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524107" y="2638168"/>
              <a:ext cx="1583473" cy="1593525"/>
            </a:xfrm>
            <a:prstGeom prst="rect">
              <a:avLst/>
            </a:prstGeom>
          </p:spPr>
        </p:pic>
      </p:grpSp>
      <p:grpSp>
        <p:nvGrpSpPr>
          <p:cNvPr id="24" name="组合 23"/>
          <p:cNvGrpSpPr/>
          <p:nvPr/>
        </p:nvGrpSpPr>
        <p:grpSpPr>
          <a:xfrm>
            <a:off x="5914222" y="4394126"/>
            <a:ext cx="5567818" cy="1722183"/>
            <a:chOff x="524107" y="2638168"/>
            <a:chExt cx="5151864" cy="1593525"/>
          </a:xfrm>
        </p:grpSpPr>
        <p:sp>
          <p:nvSpPr>
            <p:cNvPr id="25" name="矩形: 圆角 24"/>
            <p:cNvSpPr/>
            <p:nvPr/>
          </p:nvSpPr>
          <p:spPr>
            <a:xfrm>
              <a:off x="1177670" y="2760121"/>
              <a:ext cx="4498301" cy="1321225"/>
            </a:xfrm>
            <a:prstGeom prst="roundRect">
              <a:avLst>
                <a:gd name="adj" fmla="val 7971"/>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pic>
          <p:nvPicPr>
            <p:cNvPr id="26" name="图片 25" descr="图片包含 游戏机&#10;&#10;描述已自动生成"/>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524107" y="2638168"/>
              <a:ext cx="1583473" cy="1593525"/>
            </a:xfrm>
            <a:prstGeom prst="rect">
              <a:avLst/>
            </a:prstGeom>
          </p:spPr>
        </p:pic>
      </p:grpSp>
      <p:sp>
        <p:nvSpPr>
          <p:cNvPr id="27" name="文本框 26"/>
          <p:cNvSpPr txBox="1"/>
          <p:nvPr/>
        </p:nvSpPr>
        <p:spPr>
          <a:xfrm>
            <a:off x="1082328" y="1333808"/>
            <a:ext cx="2452724" cy="430887"/>
          </a:xfrm>
          <a:prstGeom prst="rect">
            <a:avLst/>
          </a:prstGeom>
          <a:noFill/>
        </p:spPr>
        <p:txBody>
          <a:bodyPr wrap="square">
            <a:spAutoFit/>
          </a:bodyPr>
          <a:lstStyle/>
          <a:p>
            <a:r>
              <a:rPr lang="en-US" altLang="zh-CN" sz="1100" dirty="0">
                <a:solidFill>
                  <a:schemeClr val="bg1"/>
                </a:solidFill>
                <a:latin typeface="Arial"/>
                <a:ea typeface="微软雅黑"/>
                <a:cs typeface="微软雅黑" panose="020B0503020204020204" charset="-122"/>
                <a:sym typeface="Arial"/>
              </a:rPr>
              <a:t>Introduction to the Development Trends of Database Technology</a:t>
            </a:r>
            <a:endParaRPr lang="zh-CN" altLang="en-US" sz="1100" dirty="0">
              <a:solidFill>
                <a:schemeClr val="bg1"/>
              </a:solidFill>
              <a:latin typeface="Arial"/>
              <a:ea typeface="微软雅黑"/>
              <a:cs typeface="微软雅黑" panose="020B0503020204020204" charset="-122"/>
              <a:sym typeface="Arial"/>
            </a:endParaRPr>
          </a:p>
        </p:txBody>
      </p:sp>
      <p:cxnSp>
        <p:nvCxnSpPr>
          <p:cNvPr id="29" name="直接连接符 28"/>
          <p:cNvCxnSpPr/>
          <p:nvPr/>
        </p:nvCxnSpPr>
        <p:spPr>
          <a:xfrm flipH="1">
            <a:off x="1170878" y="1862254"/>
            <a:ext cx="89098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882617" y="2836235"/>
            <a:ext cx="2651532" cy="461665"/>
          </a:xfrm>
          <a:prstGeom prst="rect">
            <a:avLst/>
          </a:prstGeom>
          <a:noFill/>
        </p:spPr>
        <p:txBody>
          <a:bodyPr vert="horz" wrap="square">
            <a:spAutoFit/>
          </a:bodyPr>
          <a:lstStyle/>
          <a:p>
            <a:r>
              <a:rPr lang="zh-CN" altLang="en-US" sz="2400" b="1" dirty="0">
                <a:gradFill>
                  <a:gsLst>
                    <a:gs pos="0">
                      <a:schemeClr val="accent1"/>
                    </a:gs>
                    <a:gs pos="100000">
                      <a:schemeClr val="accent2"/>
                    </a:gs>
                  </a:gsLst>
                  <a:path path="circle">
                    <a:fillToRect r="100000" b="100000"/>
                  </a:path>
                </a:gradFill>
                <a:effectLst/>
                <a:latin typeface="Arial"/>
                <a:ea typeface="微软雅黑"/>
                <a:cs typeface="微软雅黑" panose="020B0503020204020204" charset="-122"/>
                <a:sym typeface="Arial"/>
              </a:rPr>
              <a:t>趋势一</a:t>
            </a:r>
          </a:p>
        </p:txBody>
      </p:sp>
      <p:sp>
        <p:nvSpPr>
          <p:cNvPr id="36" name="文本框 35"/>
          <p:cNvSpPr txBox="1"/>
          <p:nvPr/>
        </p:nvSpPr>
        <p:spPr>
          <a:xfrm>
            <a:off x="1890852" y="3305292"/>
            <a:ext cx="2893020" cy="548740"/>
          </a:xfrm>
          <a:prstGeom prst="rect">
            <a:avLst/>
          </a:prstGeom>
          <a:noFill/>
        </p:spPr>
        <p:txBody>
          <a:bodyPr wrap="square">
            <a:spAutoFit/>
          </a:bodyPr>
          <a:lstStyle/>
          <a:p>
            <a:pPr>
              <a:lnSpc>
                <a:spcPct val="130000"/>
              </a:lnSpc>
            </a:pPr>
            <a:r>
              <a:rPr lang="en-US" altLang="zh-CN" sz="1200" b="1" dirty="0">
                <a:solidFill>
                  <a:schemeClr val="bg2">
                    <a:lumMod val="75000"/>
                  </a:schemeClr>
                </a:solidFill>
                <a:latin typeface="Arial"/>
                <a:ea typeface="微软雅黑"/>
                <a:cs typeface="微软雅黑" panose="020B0503020204020204" charset="-122"/>
                <a:sym typeface="Arial"/>
              </a:rPr>
              <a:t>  </a:t>
            </a:r>
            <a:r>
              <a:rPr lang="zh-CN" altLang="en-US" sz="1200" b="1" dirty="0">
                <a:solidFill>
                  <a:schemeClr val="bg2">
                    <a:lumMod val="75000"/>
                  </a:schemeClr>
                </a:solidFill>
                <a:latin typeface="Arial"/>
                <a:ea typeface="微软雅黑"/>
                <a:cs typeface="微软雅黑" panose="020B0503020204020204" charset="-122"/>
                <a:sym typeface="Arial"/>
              </a:rPr>
              <a:t>多模数据库实现一库多用、利用统一框架支撑混合负载处理、降低使用成本</a:t>
            </a:r>
          </a:p>
        </p:txBody>
      </p:sp>
      <p:sp>
        <p:nvSpPr>
          <p:cNvPr id="38" name="文本框 37"/>
          <p:cNvSpPr txBox="1"/>
          <p:nvPr/>
        </p:nvSpPr>
        <p:spPr>
          <a:xfrm>
            <a:off x="4969739" y="2817484"/>
            <a:ext cx="918104" cy="646331"/>
          </a:xfrm>
          <a:prstGeom prst="rect">
            <a:avLst/>
          </a:prstGeom>
          <a:noFill/>
        </p:spPr>
        <p:txBody>
          <a:bodyPr wrap="square">
            <a:spAutoFit/>
          </a:bodyPr>
          <a:lstStyle/>
          <a:p>
            <a:r>
              <a:rPr lang="en-US" altLang="zh-CN" sz="3600" dirty="0">
                <a:solidFill>
                  <a:schemeClr val="tx2">
                    <a:lumMod val="20000"/>
                    <a:lumOff val="80000"/>
                  </a:schemeClr>
                </a:solidFill>
                <a:latin typeface="Arial"/>
                <a:ea typeface="微软雅黑"/>
                <a:cs typeface="微软雅黑" panose="020B0503020204020204" charset="-122"/>
                <a:sym typeface="Arial"/>
              </a:rPr>
              <a:t>01.</a:t>
            </a:r>
            <a:endParaRPr lang="zh-CN" altLang="en-US" sz="3600" dirty="0">
              <a:solidFill>
                <a:schemeClr val="tx2">
                  <a:lumMod val="20000"/>
                  <a:lumOff val="80000"/>
                </a:schemeClr>
              </a:solidFill>
              <a:latin typeface="Arial"/>
              <a:ea typeface="微软雅黑"/>
              <a:cs typeface="微软雅黑" panose="020B0503020204020204" charset="-122"/>
              <a:sym typeface="Arial"/>
            </a:endParaRPr>
          </a:p>
        </p:txBody>
      </p:sp>
      <p:sp>
        <p:nvSpPr>
          <p:cNvPr id="39" name="文本框 38"/>
          <p:cNvSpPr txBox="1"/>
          <p:nvPr/>
        </p:nvSpPr>
        <p:spPr>
          <a:xfrm>
            <a:off x="4547758" y="3477983"/>
            <a:ext cx="1218904" cy="338554"/>
          </a:xfrm>
          <a:prstGeom prst="rect">
            <a:avLst/>
          </a:prstGeom>
          <a:noFill/>
        </p:spPr>
        <p:txBody>
          <a:bodyPr wrap="square">
            <a:spAutoFit/>
          </a:bodyPr>
          <a:lstStyle/>
          <a:p>
            <a:pPr algn="r"/>
            <a:r>
              <a:rPr lang="en-US" altLang="zh-CN" sz="800" dirty="0">
                <a:solidFill>
                  <a:schemeClr val="tx2">
                    <a:lumMod val="20000"/>
                    <a:lumOff val="80000"/>
                  </a:schemeClr>
                </a:solidFill>
                <a:latin typeface="Arial"/>
                <a:ea typeface="微软雅黑"/>
                <a:cs typeface="微软雅黑" panose="020B0503020204020204" charset="-122"/>
                <a:sym typeface="Arial"/>
              </a:rPr>
              <a:t>PRODUCT OVERVIEW</a:t>
            </a:r>
          </a:p>
        </p:txBody>
      </p:sp>
      <p:sp>
        <p:nvSpPr>
          <p:cNvPr id="45" name="文本框 44"/>
          <p:cNvSpPr txBox="1"/>
          <p:nvPr/>
        </p:nvSpPr>
        <p:spPr>
          <a:xfrm>
            <a:off x="1867749" y="4754245"/>
            <a:ext cx="2651532" cy="461665"/>
          </a:xfrm>
          <a:prstGeom prst="rect">
            <a:avLst/>
          </a:prstGeom>
          <a:noFill/>
        </p:spPr>
        <p:txBody>
          <a:bodyPr vert="horz" wrap="square">
            <a:spAutoFit/>
          </a:bodyPr>
          <a:lstStyle/>
          <a:p>
            <a:r>
              <a:rPr lang="zh-CN" altLang="en-US" sz="2400" b="1" dirty="0">
                <a:gradFill>
                  <a:gsLst>
                    <a:gs pos="0">
                      <a:schemeClr val="accent1"/>
                    </a:gs>
                    <a:gs pos="100000">
                      <a:schemeClr val="accent2"/>
                    </a:gs>
                  </a:gsLst>
                  <a:path path="circle">
                    <a:fillToRect r="100000" b="100000"/>
                  </a:path>
                </a:gradFill>
                <a:latin typeface="Arial"/>
                <a:ea typeface="微软雅黑"/>
                <a:cs typeface="微软雅黑" panose="020B0503020204020204" charset="-122"/>
                <a:sym typeface="Arial"/>
              </a:rPr>
              <a:t>趋势三</a:t>
            </a:r>
            <a:endParaRPr lang="zh-CN" altLang="en-US" sz="2400" b="1" dirty="0">
              <a:gradFill>
                <a:gsLst>
                  <a:gs pos="0">
                    <a:schemeClr val="accent1"/>
                  </a:gs>
                  <a:gs pos="100000">
                    <a:schemeClr val="accent2"/>
                  </a:gs>
                </a:gsLst>
                <a:path path="circle">
                  <a:fillToRect r="100000" b="100000"/>
                </a:path>
              </a:gradFill>
              <a:effectLst/>
              <a:latin typeface="Arial"/>
              <a:ea typeface="微软雅黑"/>
              <a:cs typeface="微软雅黑" panose="020B0503020204020204" charset="-122"/>
              <a:sym typeface="Arial"/>
            </a:endParaRPr>
          </a:p>
        </p:txBody>
      </p:sp>
      <p:sp>
        <p:nvSpPr>
          <p:cNvPr id="46" name="文本框 45"/>
          <p:cNvSpPr txBox="1"/>
          <p:nvPr/>
        </p:nvSpPr>
        <p:spPr>
          <a:xfrm>
            <a:off x="1875984" y="5197282"/>
            <a:ext cx="2554614" cy="788806"/>
          </a:xfrm>
          <a:prstGeom prst="rect">
            <a:avLst/>
          </a:prstGeom>
          <a:noFill/>
        </p:spPr>
        <p:txBody>
          <a:bodyPr wrap="square">
            <a:spAutoFit/>
          </a:bodyPr>
          <a:lstStyle/>
          <a:p>
            <a:pPr>
              <a:lnSpc>
                <a:spcPct val="130000"/>
              </a:lnSpc>
            </a:pPr>
            <a:r>
              <a:rPr lang="zh-CN" altLang="en-US" sz="1200" b="1" dirty="0">
                <a:solidFill>
                  <a:schemeClr val="bg2">
                    <a:lumMod val="75000"/>
                  </a:schemeClr>
                </a:solidFill>
                <a:latin typeface="Arial"/>
                <a:ea typeface="微软雅黑"/>
                <a:cs typeface="微软雅黑" panose="020B0503020204020204" charset="-122"/>
                <a:sym typeface="Arial"/>
              </a:rPr>
              <a:t>  利用隐私计算技术助力安全能力提升、区块链数据库辅助数据存证溯源，提升数据可信与安全</a:t>
            </a:r>
          </a:p>
        </p:txBody>
      </p:sp>
      <p:sp>
        <p:nvSpPr>
          <p:cNvPr id="43" name="文本框 42"/>
          <p:cNvSpPr txBox="1"/>
          <p:nvPr/>
        </p:nvSpPr>
        <p:spPr>
          <a:xfrm>
            <a:off x="4954871" y="4709474"/>
            <a:ext cx="918104" cy="646331"/>
          </a:xfrm>
          <a:prstGeom prst="rect">
            <a:avLst/>
          </a:prstGeom>
          <a:noFill/>
        </p:spPr>
        <p:txBody>
          <a:bodyPr wrap="square">
            <a:spAutoFit/>
          </a:bodyPr>
          <a:lstStyle/>
          <a:p>
            <a:r>
              <a:rPr lang="en-US" altLang="zh-CN" sz="3600" dirty="0">
                <a:solidFill>
                  <a:schemeClr val="tx2">
                    <a:lumMod val="20000"/>
                    <a:lumOff val="80000"/>
                  </a:schemeClr>
                </a:solidFill>
                <a:latin typeface="Arial"/>
                <a:ea typeface="微软雅黑"/>
                <a:cs typeface="微软雅黑" panose="020B0503020204020204" charset="-122"/>
                <a:sym typeface="Arial"/>
              </a:rPr>
              <a:t>03.</a:t>
            </a:r>
            <a:endParaRPr lang="zh-CN" altLang="en-US" sz="3600" dirty="0">
              <a:solidFill>
                <a:schemeClr val="tx2">
                  <a:lumMod val="20000"/>
                  <a:lumOff val="80000"/>
                </a:schemeClr>
              </a:solidFill>
              <a:latin typeface="Arial"/>
              <a:ea typeface="微软雅黑"/>
              <a:cs typeface="微软雅黑" panose="020B0503020204020204" charset="-122"/>
              <a:sym typeface="Arial"/>
            </a:endParaRPr>
          </a:p>
        </p:txBody>
      </p:sp>
      <p:sp>
        <p:nvSpPr>
          <p:cNvPr id="44" name="文本框 43"/>
          <p:cNvSpPr txBox="1"/>
          <p:nvPr/>
        </p:nvSpPr>
        <p:spPr>
          <a:xfrm>
            <a:off x="4243074" y="5369973"/>
            <a:ext cx="1508720" cy="338554"/>
          </a:xfrm>
          <a:prstGeom prst="rect">
            <a:avLst/>
          </a:prstGeom>
          <a:noFill/>
        </p:spPr>
        <p:txBody>
          <a:bodyPr wrap="square">
            <a:spAutoFit/>
          </a:bodyPr>
          <a:lstStyle/>
          <a:p>
            <a:pPr algn="r"/>
            <a:r>
              <a:rPr lang="en-US" altLang="zh-CN" sz="800" dirty="0">
                <a:solidFill>
                  <a:schemeClr val="tx2">
                    <a:lumMod val="20000"/>
                    <a:lumOff val="80000"/>
                  </a:schemeClr>
                </a:solidFill>
                <a:latin typeface="Arial"/>
                <a:ea typeface="微软雅黑"/>
                <a:cs typeface="微软雅黑" panose="020B0503020204020204" charset="-122"/>
                <a:sym typeface="Arial"/>
              </a:rPr>
              <a:t>PRODUCT DEVELOPMENT HISTORY</a:t>
            </a:r>
          </a:p>
        </p:txBody>
      </p:sp>
      <p:sp>
        <p:nvSpPr>
          <p:cNvPr id="51" name="文本框 50"/>
          <p:cNvSpPr txBox="1"/>
          <p:nvPr/>
        </p:nvSpPr>
        <p:spPr>
          <a:xfrm>
            <a:off x="7421056" y="2836235"/>
            <a:ext cx="2651532" cy="461665"/>
          </a:xfrm>
          <a:prstGeom prst="rect">
            <a:avLst/>
          </a:prstGeom>
          <a:noFill/>
        </p:spPr>
        <p:txBody>
          <a:bodyPr vert="horz" wrap="square">
            <a:spAutoFit/>
          </a:bodyPr>
          <a:lstStyle/>
          <a:p>
            <a:r>
              <a:rPr lang="zh-CN" altLang="en-US" sz="2400" b="1" dirty="0">
                <a:gradFill>
                  <a:gsLst>
                    <a:gs pos="0">
                      <a:schemeClr val="accent1"/>
                    </a:gs>
                    <a:gs pos="100000">
                      <a:schemeClr val="accent2"/>
                    </a:gs>
                  </a:gsLst>
                  <a:path path="circle">
                    <a:fillToRect r="100000" b="100000"/>
                  </a:path>
                </a:gradFill>
                <a:latin typeface="Arial"/>
                <a:ea typeface="微软雅黑"/>
                <a:cs typeface="微软雅黑" panose="020B0503020204020204" charset="-122"/>
                <a:sym typeface="Arial"/>
              </a:rPr>
              <a:t>趋势二</a:t>
            </a:r>
            <a:endParaRPr lang="zh-CN" altLang="en-US" sz="2400" b="1" dirty="0">
              <a:gradFill>
                <a:gsLst>
                  <a:gs pos="0">
                    <a:schemeClr val="accent1"/>
                  </a:gs>
                  <a:gs pos="100000">
                    <a:schemeClr val="accent2"/>
                  </a:gs>
                </a:gsLst>
                <a:path path="circle">
                  <a:fillToRect r="100000" b="100000"/>
                </a:path>
              </a:gradFill>
              <a:effectLst/>
              <a:latin typeface="Arial"/>
              <a:ea typeface="微软雅黑"/>
              <a:cs typeface="微软雅黑" panose="020B0503020204020204" charset="-122"/>
              <a:sym typeface="Arial"/>
            </a:endParaRPr>
          </a:p>
        </p:txBody>
      </p:sp>
      <p:sp>
        <p:nvSpPr>
          <p:cNvPr id="52" name="文本框 51"/>
          <p:cNvSpPr txBox="1"/>
          <p:nvPr/>
        </p:nvSpPr>
        <p:spPr>
          <a:xfrm>
            <a:off x="7429291" y="3279272"/>
            <a:ext cx="2417397" cy="788806"/>
          </a:xfrm>
          <a:prstGeom prst="rect">
            <a:avLst/>
          </a:prstGeom>
          <a:noFill/>
        </p:spPr>
        <p:txBody>
          <a:bodyPr wrap="square">
            <a:spAutoFit/>
          </a:bodyPr>
          <a:lstStyle/>
          <a:p>
            <a:pPr>
              <a:lnSpc>
                <a:spcPct val="130000"/>
              </a:lnSpc>
            </a:pPr>
            <a:r>
              <a:rPr lang="zh-CN" altLang="en-US" sz="1200" dirty="0">
                <a:solidFill>
                  <a:schemeClr val="bg2">
                    <a:lumMod val="75000"/>
                  </a:schemeClr>
                </a:solidFill>
                <a:latin typeface="Arial"/>
                <a:ea typeface="微软雅黑"/>
                <a:cs typeface="微软雅黑" panose="020B0503020204020204" charset="-122"/>
                <a:sym typeface="Arial"/>
              </a:rPr>
              <a:t>  </a:t>
            </a:r>
            <a:r>
              <a:rPr lang="zh-CN" altLang="en-US" sz="1200" b="1" dirty="0">
                <a:solidFill>
                  <a:schemeClr val="bg2">
                    <a:lumMod val="75000"/>
                  </a:schemeClr>
                </a:solidFill>
                <a:latin typeface="Arial"/>
                <a:ea typeface="微软雅黑"/>
                <a:cs typeface="微软雅黑" panose="020B0503020204020204" charset="-122"/>
                <a:sym typeface="Arial"/>
              </a:rPr>
              <a:t>充分利用新兴硬件、与云基础设施深度结合，增强功能、提升性能</a:t>
            </a:r>
          </a:p>
        </p:txBody>
      </p:sp>
      <p:sp>
        <p:nvSpPr>
          <p:cNvPr id="49" name="文本框 48"/>
          <p:cNvSpPr txBox="1"/>
          <p:nvPr/>
        </p:nvSpPr>
        <p:spPr>
          <a:xfrm>
            <a:off x="10508178" y="2791464"/>
            <a:ext cx="918104" cy="646331"/>
          </a:xfrm>
          <a:prstGeom prst="rect">
            <a:avLst/>
          </a:prstGeom>
          <a:noFill/>
        </p:spPr>
        <p:txBody>
          <a:bodyPr wrap="square">
            <a:spAutoFit/>
          </a:bodyPr>
          <a:lstStyle/>
          <a:p>
            <a:r>
              <a:rPr lang="en-US" altLang="zh-CN" sz="3600" dirty="0">
                <a:solidFill>
                  <a:schemeClr val="tx2">
                    <a:lumMod val="20000"/>
                    <a:lumOff val="80000"/>
                  </a:schemeClr>
                </a:solidFill>
                <a:latin typeface="Arial"/>
                <a:ea typeface="微软雅黑"/>
                <a:cs typeface="微软雅黑" panose="020B0503020204020204" charset="-122"/>
                <a:sym typeface="Arial"/>
              </a:rPr>
              <a:t>02.</a:t>
            </a:r>
            <a:endParaRPr lang="zh-CN" altLang="en-US" sz="3600" dirty="0">
              <a:solidFill>
                <a:schemeClr val="tx2">
                  <a:lumMod val="20000"/>
                  <a:lumOff val="80000"/>
                </a:schemeClr>
              </a:solidFill>
              <a:latin typeface="Arial"/>
              <a:ea typeface="微软雅黑"/>
              <a:cs typeface="微软雅黑" panose="020B0503020204020204" charset="-122"/>
              <a:sym typeface="Arial"/>
            </a:endParaRPr>
          </a:p>
        </p:txBody>
      </p:sp>
      <p:sp>
        <p:nvSpPr>
          <p:cNvPr id="50" name="文本框 49"/>
          <p:cNvSpPr txBox="1"/>
          <p:nvPr/>
        </p:nvSpPr>
        <p:spPr>
          <a:xfrm>
            <a:off x="10086197" y="3451963"/>
            <a:ext cx="1218904" cy="338554"/>
          </a:xfrm>
          <a:prstGeom prst="rect">
            <a:avLst/>
          </a:prstGeom>
          <a:noFill/>
        </p:spPr>
        <p:txBody>
          <a:bodyPr wrap="square">
            <a:spAutoFit/>
          </a:bodyPr>
          <a:lstStyle/>
          <a:p>
            <a:pPr algn="r"/>
            <a:r>
              <a:rPr lang="en-US" altLang="zh-CN" sz="800" dirty="0">
                <a:solidFill>
                  <a:schemeClr val="tx2">
                    <a:lumMod val="20000"/>
                    <a:lumOff val="80000"/>
                  </a:schemeClr>
                </a:solidFill>
                <a:latin typeface="Arial"/>
                <a:ea typeface="微软雅黑"/>
                <a:cs typeface="微软雅黑" panose="020B0503020204020204" charset="-122"/>
                <a:sym typeface="Arial"/>
              </a:rPr>
              <a:t>ADVANTAGE ANALYSIS </a:t>
            </a:r>
          </a:p>
        </p:txBody>
      </p:sp>
      <p:sp>
        <p:nvSpPr>
          <p:cNvPr id="57" name="文本框 56"/>
          <p:cNvSpPr txBox="1"/>
          <p:nvPr/>
        </p:nvSpPr>
        <p:spPr>
          <a:xfrm>
            <a:off x="7406188" y="4728225"/>
            <a:ext cx="2651532" cy="461665"/>
          </a:xfrm>
          <a:prstGeom prst="rect">
            <a:avLst/>
          </a:prstGeom>
          <a:noFill/>
        </p:spPr>
        <p:txBody>
          <a:bodyPr vert="horz" wrap="square">
            <a:spAutoFit/>
          </a:bodyPr>
          <a:lstStyle/>
          <a:p>
            <a:r>
              <a:rPr lang="zh-CN" altLang="en-US" sz="2400" b="1" dirty="0">
                <a:gradFill>
                  <a:gsLst>
                    <a:gs pos="0">
                      <a:schemeClr val="accent1"/>
                    </a:gs>
                    <a:gs pos="100000">
                      <a:schemeClr val="accent2"/>
                    </a:gs>
                  </a:gsLst>
                  <a:path path="circle">
                    <a:fillToRect r="100000" b="100000"/>
                  </a:path>
                </a:gradFill>
                <a:latin typeface="Arial"/>
                <a:ea typeface="微软雅黑"/>
                <a:cs typeface="微软雅黑" panose="020B0503020204020204" charset="-122"/>
                <a:sym typeface="Arial"/>
              </a:rPr>
              <a:t>趋势四</a:t>
            </a:r>
            <a:endParaRPr lang="zh-CN" altLang="en-US" sz="2400" b="1" dirty="0">
              <a:gradFill>
                <a:gsLst>
                  <a:gs pos="0">
                    <a:schemeClr val="accent1"/>
                  </a:gs>
                  <a:gs pos="100000">
                    <a:schemeClr val="accent2"/>
                  </a:gs>
                </a:gsLst>
                <a:path path="circle">
                  <a:fillToRect r="100000" b="100000"/>
                </a:path>
              </a:gradFill>
              <a:effectLst/>
              <a:latin typeface="Arial"/>
              <a:ea typeface="微软雅黑"/>
              <a:cs typeface="微软雅黑" panose="020B0503020204020204" charset="-122"/>
              <a:sym typeface="Arial"/>
            </a:endParaRPr>
          </a:p>
        </p:txBody>
      </p:sp>
      <p:sp>
        <p:nvSpPr>
          <p:cNvPr id="58" name="文本框 57"/>
          <p:cNvSpPr txBox="1"/>
          <p:nvPr/>
        </p:nvSpPr>
        <p:spPr>
          <a:xfrm>
            <a:off x="7414423" y="5171262"/>
            <a:ext cx="2417397" cy="547073"/>
          </a:xfrm>
          <a:prstGeom prst="rect">
            <a:avLst/>
          </a:prstGeom>
          <a:noFill/>
        </p:spPr>
        <p:txBody>
          <a:bodyPr wrap="square">
            <a:spAutoFit/>
          </a:bodyPr>
          <a:lstStyle/>
          <a:p>
            <a:pPr>
              <a:lnSpc>
                <a:spcPct val="130000"/>
              </a:lnSpc>
            </a:pPr>
            <a:r>
              <a:rPr lang="zh-CN" altLang="en-US" sz="1200" b="1" dirty="0">
                <a:solidFill>
                  <a:schemeClr val="bg2">
                    <a:lumMod val="75000"/>
                  </a:schemeClr>
                </a:solidFill>
                <a:latin typeface="Arial"/>
                <a:ea typeface="微软雅黑"/>
                <a:cs typeface="微软雅黑" panose="020B0503020204020204" charset="-122"/>
                <a:sym typeface="Arial"/>
              </a:rPr>
              <a:t>  运用</a:t>
            </a:r>
            <a:r>
              <a:rPr lang="en-US" altLang="zh-CN" sz="1200" b="1" dirty="0">
                <a:solidFill>
                  <a:schemeClr val="bg2">
                    <a:lumMod val="75000"/>
                  </a:schemeClr>
                </a:solidFill>
                <a:latin typeface="Arial"/>
                <a:ea typeface="微软雅黑"/>
                <a:cs typeface="微软雅黑" panose="020B0503020204020204" charset="-122"/>
                <a:sym typeface="Arial"/>
              </a:rPr>
              <a:t>AI</a:t>
            </a:r>
            <a:r>
              <a:rPr lang="zh-CN" altLang="en-US" sz="1200" b="1" dirty="0">
                <a:solidFill>
                  <a:schemeClr val="bg2">
                    <a:lumMod val="75000"/>
                  </a:schemeClr>
                </a:solidFill>
                <a:latin typeface="Arial"/>
                <a:ea typeface="微软雅黑"/>
                <a:cs typeface="微软雅黑" panose="020B0503020204020204" charset="-122"/>
                <a:sym typeface="Arial"/>
              </a:rPr>
              <a:t>实现管理自治，提升易用性</a:t>
            </a:r>
            <a:endParaRPr lang="zh-CN" altLang="en-US" sz="1200" dirty="0">
              <a:solidFill>
                <a:schemeClr val="bg2">
                  <a:lumMod val="75000"/>
                </a:schemeClr>
              </a:solidFill>
              <a:latin typeface="Arial"/>
              <a:ea typeface="微软雅黑"/>
              <a:cs typeface="微软雅黑" panose="020B0503020204020204" charset="-122"/>
              <a:sym typeface="Arial"/>
            </a:endParaRPr>
          </a:p>
        </p:txBody>
      </p:sp>
      <p:sp>
        <p:nvSpPr>
          <p:cNvPr id="55" name="文本框 54"/>
          <p:cNvSpPr txBox="1"/>
          <p:nvPr/>
        </p:nvSpPr>
        <p:spPr>
          <a:xfrm>
            <a:off x="10493310" y="4683454"/>
            <a:ext cx="918104" cy="646331"/>
          </a:xfrm>
          <a:prstGeom prst="rect">
            <a:avLst/>
          </a:prstGeom>
          <a:noFill/>
        </p:spPr>
        <p:txBody>
          <a:bodyPr wrap="square">
            <a:spAutoFit/>
          </a:bodyPr>
          <a:lstStyle/>
          <a:p>
            <a:r>
              <a:rPr lang="en-US" altLang="zh-CN" sz="3600" dirty="0">
                <a:solidFill>
                  <a:schemeClr val="tx2">
                    <a:lumMod val="20000"/>
                    <a:lumOff val="80000"/>
                  </a:schemeClr>
                </a:solidFill>
                <a:latin typeface="Arial"/>
                <a:ea typeface="微软雅黑"/>
                <a:cs typeface="微软雅黑" panose="020B0503020204020204" charset="-122"/>
                <a:sym typeface="Arial"/>
              </a:rPr>
              <a:t>04.</a:t>
            </a:r>
            <a:endParaRPr lang="zh-CN" altLang="en-US" sz="3600" dirty="0">
              <a:solidFill>
                <a:schemeClr val="tx2">
                  <a:lumMod val="20000"/>
                  <a:lumOff val="80000"/>
                </a:schemeClr>
              </a:solidFill>
              <a:latin typeface="Arial"/>
              <a:ea typeface="微软雅黑"/>
              <a:cs typeface="微软雅黑" panose="020B0503020204020204" charset="-122"/>
              <a:sym typeface="Arial"/>
            </a:endParaRPr>
          </a:p>
        </p:txBody>
      </p:sp>
      <p:sp>
        <p:nvSpPr>
          <p:cNvPr id="56" name="文本框 55"/>
          <p:cNvSpPr txBox="1"/>
          <p:nvPr/>
        </p:nvSpPr>
        <p:spPr>
          <a:xfrm>
            <a:off x="10071329" y="5343953"/>
            <a:ext cx="1218904" cy="215444"/>
          </a:xfrm>
          <a:prstGeom prst="rect">
            <a:avLst/>
          </a:prstGeom>
          <a:noFill/>
        </p:spPr>
        <p:txBody>
          <a:bodyPr wrap="square">
            <a:spAutoFit/>
          </a:bodyPr>
          <a:lstStyle/>
          <a:p>
            <a:pPr algn="r"/>
            <a:r>
              <a:rPr lang="en-US" altLang="zh-CN" sz="800" dirty="0">
                <a:solidFill>
                  <a:schemeClr val="tx2">
                    <a:lumMod val="20000"/>
                    <a:lumOff val="80000"/>
                  </a:schemeClr>
                </a:solidFill>
                <a:latin typeface="Arial"/>
                <a:ea typeface="微软雅黑"/>
                <a:cs typeface="微软雅黑" panose="020B0503020204020204" charset="-122"/>
                <a:sym typeface="Arial"/>
              </a:rPr>
              <a:t>FUTURE  OUTLOOK</a:t>
            </a:r>
          </a:p>
        </p:txBody>
      </p:sp>
      <p:sp>
        <p:nvSpPr>
          <p:cNvPr id="59"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VCG41N1309252045" descr="图片包含 背景图案&#10;&#10;描述已自动生成"/>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31" name="文本框 30"/>
          <p:cNvSpPr txBox="1"/>
          <p:nvPr/>
        </p:nvSpPr>
        <p:spPr>
          <a:xfrm>
            <a:off x="8906290" y="3626896"/>
            <a:ext cx="2262158" cy="923330"/>
          </a:xfrm>
          <a:prstGeom prst="rect">
            <a:avLst/>
          </a:prstGeom>
          <a:noFill/>
        </p:spPr>
        <p:txBody>
          <a:bodyPr vert="horz" wrap="none" rtlCol="0">
            <a:spAutoFit/>
          </a:bodyPr>
          <a:lstStyle>
            <a:defPPr>
              <a:defRPr lang="zh-CN"/>
            </a:defPPr>
            <a:lvl1pPr>
              <a:defRPr sz="6600">
                <a:solidFill>
                  <a:srgbClr val="99CC00"/>
                </a:solidFill>
                <a:latin typeface="+mj-ea"/>
                <a:ea typeface="+mj-ea"/>
              </a:defRPr>
            </a:lvl1pPr>
          </a:lstStyle>
          <a:p>
            <a:pPr algn="r"/>
            <a:r>
              <a:rPr lang="zh-CN" altLang="en-US" sz="5400" dirty="0">
                <a:solidFill>
                  <a:schemeClr val="bg1"/>
                </a:solidFill>
                <a:latin typeface="字魂35号-经典雅黑" pitchFamily="2" charset="-122"/>
                <a:ea typeface="字魂35号-经典雅黑" pitchFamily="2" charset="-122"/>
                <a:cs typeface="微软雅黑" panose="020B0503020204020204" charset="-122"/>
                <a:sym typeface="Arial"/>
              </a:rPr>
              <a:t>趋势一</a:t>
            </a:r>
          </a:p>
        </p:txBody>
      </p:sp>
      <p:sp>
        <p:nvSpPr>
          <p:cNvPr id="32" name="文本框 31"/>
          <p:cNvSpPr txBox="1"/>
          <p:nvPr/>
        </p:nvSpPr>
        <p:spPr>
          <a:xfrm>
            <a:off x="5797980" y="1373543"/>
            <a:ext cx="5370468" cy="2215991"/>
          </a:xfrm>
          <a:prstGeom prst="rect">
            <a:avLst/>
          </a:prstGeom>
          <a:noFill/>
        </p:spPr>
        <p:txBody>
          <a:bodyPr wrap="square">
            <a:spAutoFit/>
          </a:bodyPr>
          <a:lstStyle>
            <a:defPPr>
              <a:defRPr lang="zh-CN"/>
            </a:defPPr>
            <a:lvl1pPr>
              <a:defRPr sz="5400">
                <a:solidFill>
                  <a:srgbClr val="FF0029"/>
                </a:solidFill>
                <a:latin typeface="+mj-lt"/>
              </a:defRPr>
            </a:lvl1pPr>
          </a:lstStyle>
          <a:p>
            <a:pPr algn="r"/>
            <a:r>
              <a:rPr lang="en-US" altLang="zh-CN" sz="13800" dirty="0">
                <a:solidFill>
                  <a:schemeClr val="bg1"/>
                </a:solidFill>
                <a:latin typeface="Arial"/>
                <a:ea typeface="微软雅黑"/>
                <a:cs typeface="微软雅黑" panose="020B0503020204020204" charset="-122"/>
                <a:sym typeface="Arial"/>
              </a:rPr>
              <a:t>01.</a:t>
            </a:r>
            <a:endParaRPr lang="zh-CN" altLang="en-US" sz="13800" dirty="0">
              <a:solidFill>
                <a:schemeClr val="bg1"/>
              </a:solidFill>
              <a:latin typeface="Arial"/>
              <a:ea typeface="微软雅黑"/>
              <a:cs typeface="微软雅黑" panose="020B0503020204020204" charset="-122"/>
              <a:sym typeface="Arial"/>
            </a:endParaRPr>
          </a:p>
        </p:txBody>
      </p:sp>
      <p:sp>
        <p:nvSpPr>
          <p:cNvPr id="36" name="文本框 15"/>
          <p:cNvSpPr txBox="1"/>
          <p:nvPr>
            <p:custDataLst>
              <p:tags r:id="rId1"/>
            </p:custDataLst>
          </p:nvPr>
        </p:nvSpPr>
        <p:spPr>
          <a:xfrm>
            <a:off x="6917002" y="4607025"/>
            <a:ext cx="3925425" cy="698268"/>
          </a:xfrm>
          <a:prstGeom prst="rect">
            <a:avLst/>
          </a:prstGeom>
          <a:noFill/>
        </p:spPr>
        <p:txBody>
          <a:bodyPr vert="horz" wrap="square">
            <a:spAutoFit/>
          </a:bodyPr>
          <a:lstStyle/>
          <a:p>
            <a:pPr algn="r">
              <a:lnSpc>
                <a:spcPct val="150000"/>
              </a:lnSpc>
            </a:pPr>
            <a:r>
              <a:rPr lang="zh-CN" altLang="en-US" sz="1400" dirty="0">
                <a:solidFill>
                  <a:schemeClr val="bg1"/>
                </a:solidFill>
                <a:latin typeface="Arial"/>
                <a:ea typeface="微软雅黑"/>
                <a:cs typeface="微软雅黑" panose="020B0503020204020204" charset="-122"/>
                <a:sym typeface="Arial"/>
              </a:rPr>
              <a:t>多模数据库实现一库多用、利用统一框架支撑混合负载处理、降低使用成本</a:t>
            </a:r>
          </a:p>
        </p:txBody>
      </p:sp>
      <p:cxnSp>
        <p:nvCxnSpPr>
          <p:cNvPr id="38" name="直接连接符 37"/>
          <p:cNvCxnSpPr/>
          <p:nvPr/>
        </p:nvCxnSpPr>
        <p:spPr>
          <a:xfrm>
            <a:off x="10975776" y="4747927"/>
            <a:ext cx="0" cy="4692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2258624" y="6393612"/>
            <a:ext cx="55672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932279" y="6225761"/>
            <a:ext cx="995855" cy="338554"/>
          </a:xfrm>
          <a:prstGeom prst="rect">
            <a:avLst/>
          </a:prstGeom>
          <a:noFill/>
        </p:spPr>
        <p:txBody>
          <a:bodyPr wrap="square">
            <a:spAutoFit/>
          </a:bodyPr>
          <a:lstStyle>
            <a:defPPr>
              <a:defRPr lang="zh-CN"/>
            </a:defPPr>
            <a:lvl1pPr algn="r">
              <a:defRPr sz="1400">
                <a:solidFill>
                  <a:schemeClr val="bg1"/>
                </a:solidFill>
                <a:latin typeface="+mj-lt"/>
              </a:defRPr>
            </a:lvl1pPr>
          </a:lstStyle>
          <a:p>
            <a:pPr algn="ctr"/>
            <a:r>
              <a:rPr lang="en-US" altLang="zh-CN" sz="1600" dirty="0">
                <a:solidFill>
                  <a:schemeClr val="accent3"/>
                </a:solidFill>
                <a:latin typeface="Arial"/>
                <a:ea typeface="微软雅黑"/>
                <a:cs typeface="微软雅黑" panose="020B0503020204020204" charset="-122"/>
                <a:sym typeface="Arial"/>
              </a:rPr>
              <a:t>01</a:t>
            </a:r>
            <a:endParaRPr lang="zh-CN" altLang="en-US" sz="1600" dirty="0">
              <a:solidFill>
                <a:schemeClr val="accent3"/>
              </a:solidFill>
              <a:latin typeface="Arial"/>
              <a:ea typeface="微软雅黑"/>
              <a:cs typeface="微软雅黑" panose="020B0503020204020204" charset="-122"/>
              <a:sym typeface="Arial"/>
            </a:endParaRPr>
          </a:p>
        </p:txBody>
      </p:sp>
      <p:sp>
        <p:nvSpPr>
          <p:cNvPr id="12" name="文本框 11"/>
          <p:cNvSpPr txBox="1"/>
          <p:nvPr/>
        </p:nvSpPr>
        <p:spPr>
          <a:xfrm>
            <a:off x="8780802" y="6256539"/>
            <a:ext cx="995855" cy="276999"/>
          </a:xfrm>
          <a:prstGeom prst="rect">
            <a:avLst/>
          </a:prstGeom>
          <a:noFill/>
        </p:spPr>
        <p:txBody>
          <a:bodyPr wrap="square">
            <a:spAutoFit/>
          </a:bodyPr>
          <a:lstStyle>
            <a:defPPr>
              <a:defRPr lang="zh-CN"/>
            </a:defPPr>
            <a:lvl1pPr algn="r">
              <a:defRPr sz="1400">
                <a:solidFill>
                  <a:schemeClr val="bg1"/>
                </a:solidFill>
                <a:latin typeface="+mj-lt"/>
              </a:defRPr>
            </a:lvl1pPr>
          </a:lstStyle>
          <a:p>
            <a:pPr algn="ctr"/>
            <a:r>
              <a:rPr lang="en-US" altLang="zh-CN" sz="1200" dirty="0">
                <a:solidFill>
                  <a:schemeClr val="accent1"/>
                </a:solidFill>
                <a:latin typeface="Arial"/>
                <a:ea typeface="微软雅黑"/>
                <a:cs typeface="微软雅黑" panose="020B0503020204020204" charset="-122"/>
                <a:sym typeface="Arial"/>
              </a:rPr>
              <a:t>02</a:t>
            </a:r>
            <a:endParaRPr lang="zh-CN" altLang="en-US" sz="1200" dirty="0">
              <a:solidFill>
                <a:schemeClr val="accent1"/>
              </a:solidFill>
              <a:latin typeface="Arial"/>
              <a:ea typeface="微软雅黑"/>
              <a:cs typeface="微软雅黑" panose="020B0503020204020204" charset="-122"/>
              <a:sym typeface="Arial"/>
            </a:endParaRPr>
          </a:p>
        </p:txBody>
      </p:sp>
      <p:sp>
        <p:nvSpPr>
          <p:cNvPr id="13" name="文本框 12"/>
          <p:cNvSpPr txBox="1"/>
          <p:nvPr/>
        </p:nvSpPr>
        <p:spPr>
          <a:xfrm>
            <a:off x="9629325" y="6256539"/>
            <a:ext cx="995855" cy="276999"/>
          </a:xfrm>
          <a:prstGeom prst="rect">
            <a:avLst/>
          </a:prstGeom>
          <a:noFill/>
        </p:spPr>
        <p:txBody>
          <a:bodyPr wrap="square">
            <a:spAutoFit/>
          </a:bodyPr>
          <a:lstStyle>
            <a:defPPr>
              <a:defRPr lang="zh-CN"/>
            </a:defPPr>
            <a:lvl1pPr algn="r">
              <a:defRPr sz="1400">
                <a:solidFill>
                  <a:schemeClr val="bg1"/>
                </a:solidFill>
                <a:latin typeface="+mj-lt"/>
              </a:defRPr>
            </a:lvl1pPr>
          </a:lstStyle>
          <a:p>
            <a:pPr algn="ctr"/>
            <a:r>
              <a:rPr lang="en-US" altLang="zh-CN" sz="1200" dirty="0">
                <a:solidFill>
                  <a:schemeClr val="accent1"/>
                </a:solidFill>
                <a:latin typeface="Arial"/>
                <a:ea typeface="微软雅黑"/>
                <a:cs typeface="微软雅黑" panose="020B0503020204020204" charset="-122"/>
                <a:sym typeface="Arial"/>
              </a:rPr>
              <a:t>03</a:t>
            </a:r>
            <a:endParaRPr lang="zh-CN" altLang="en-US" sz="1200" dirty="0">
              <a:solidFill>
                <a:schemeClr val="accent1"/>
              </a:solidFill>
              <a:latin typeface="Arial"/>
              <a:ea typeface="微软雅黑"/>
              <a:cs typeface="微软雅黑" panose="020B0503020204020204" charset="-122"/>
              <a:sym typeface="Arial"/>
            </a:endParaRPr>
          </a:p>
        </p:txBody>
      </p:sp>
      <p:sp>
        <p:nvSpPr>
          <p:cNvPr id="27" name="文本框 26"/>
          <p:cNvSpPr txBox="1"/>
          <p:nvPr/>
        </p:nvSpPr>
        <p:spPr>
          <a:xfrm>
            <a:off x="10477848" y="6256539"/>
            <a:ext cx="995855" cy="276999"/>
          </a:xfrm>
          <a:prstGeom prst="rect">
            <a:avLst/>
          </a:prstGeom>
          <a:noFill/>
        </p:spPr>
        <p:txBody>
          <a:bodyPr wrap="square">
            <a:spAutoFit/>
          </a:bodyPr>
          <a:lstStyle>
            <a:defPPr>
              <a:defRPr lang="zh-CN"/>
            </a:defPPr>
            <a:lvl1pPr algn="r">
              <a:defRPr sz="1400">
                <a:solidFill>
                  <a:schemeClr val="bg1"/>
                </a:solidFill>
                <a:latin typeface="+mj-lt"/>
              </a:defRPr>
            </a:lvl1pPr>
          </a:lstStyle>
          <a:p>
            <a:pPr algn="ctr"/>
            <a:r>
              <a:rPr lang="en-US" altLang="zh-CN" sz="1200" dirty="0">
                <a:solidFill>
                  <a:schemeClr val="accent1"/>
                </a:solidFill>
                <a:latin typeface="Arial"/>
                <a:ea typeface="微软雅黑"/>
                <a:cs typeface="微软雅黑" panose="020B0503020204020204" charset="-122"/>
                <a:sym typeface="Arial"/>
              </a:rPr>
              <a:t>04</a:t>
            </a:r>
            <a:endParaRPr lang="zh-CN" altLang="en-US" sz="1200" dirty="0">
              <a:solidFill>
                <a:schemeClr val="accent1"/>
              </a:solidFill>
              <a:latin typeface="Arial"/>
              <a:ea typeface="微软雅黑"/>
              <a:cs typeface="微软雅黑" panose="020B0503020204020204" charset="-122"/>
              <a:sym typeface="Arial"/>
            </a:endParaRPr>
          </a:p>
        </p:txBody>
      </p:sp>
      <p:sp>
        <p:nvSpPr>
          <p:cNvPr id="2" name="文本框 1"/>
          <p:cNvSpPr txBox="1"/>
          <p:nvPr/>
        </p:nvSpPr>
        <p:spPr>
          <a:xfrm>
            <a:off x="399522" y="6262807"/>
            <a:ext cx="2642034" cy="252730"/>
          </a:xfrm>
          <a:prstGeom prst="rect">
            <a:avLst/>
          </a:prstGeom>
          <a:noFill/>
        </p:spPr>
        <p:txBody>
          <a:bodyPr wrap="square">
            <a:spAutoFit/>
          </a:bodyPr>
          <a:lstStyle>
            <a:defPPr>
              <a:defRPr lang="zh-CN"/>
            </a:defPPr>
            <a:lvl1pPr>
              <a:defRPr sz="1100">
                <a:solidFill>
                  <a:schemeClr val="tx2">
                    <a:lumMod val="40000"/>
                    <a:lumOff val="60000"/>
                  </a:schemeClr>
                </a:solidFill>
                <a:latin typeface="+mj-lt"/>
              </a:defRPr>
            </a:lvl1pPr>
          </a:lstStyle>
          <a:p>
            <a:endParaRPr lang="zh-CN" altLang="en-US" sz="1050" dirty="0">
              <a:solidFill>
                <a:schemeClr val="bg1"/>
              </a:solidFill>
              <a:latin typeface="Arial"/>
              <a:ea typeface="微软雅黑"/>
              <a:cs typeface="微软雅黑" panose="020B0503020204020204" charset="-122"/>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8" name="矩形: 圆角 17"/>
          <p:cNvSpPr/>
          <p:nvPr/>
        </p:nvSpPr>
        <p:spPr>
          <a:xfrm>
            <a:off x="4783873" y="0"/>
            <a:ext cx="7408127" cy="6768790"/>
          </a:xfrm>
          <a:prstGeom prst="roundRect">
            <a:avLst>
              <a:gd name="adj" fmla="val 0"/>
            </a:avLst>
          </a:prstGeom>
          <a:gradFill flip="none" rotWithShape="1">
            <a:gsLst>
              <a:gs pos="74000">
                <a:schemeClr val="accent4">
                  <a:alpha val="0"/>
                </a:schemeClr>
              </a:gs>
              <a:gs pos="100000">
                <a:schemeClr val="accent1"/>
              </a:gs>
            </a:gsLst>
            <a:path path="circle">
              <a:fillToRect t="100000" r="100000"/>
            </a:path>
            <a:tileRect l="-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sp>
        <p:nvSpPr>
          <p:cNvPr id="3" name="文本框 2"/>
          <p:cNvSpPr txBox="1"/>
          <p:nvPr/>
        </p:nvSpPr>
        <p:spPr>
          <a:xfrm>
            <a:off x="515938" y="681483"/>
            <a:ext cx="2651532" cy="584775"/>
          </a:xfrm>
          <a:prstGeom prst="rect">
            <a:avLst/>
          </a:prstGeom>
          <a:noFill/>
        </p:spPr>
        <p:txBody>
          <a:bodyPr vert="horz" wrap="square">
            <a:spAutoFit/>
          </a:bodyPr>
          <a:lstStyle/>
          <a:p>
            <a:r>
              <a:rPr lang="zh-CN" altLang="en-US" sz="3200" b="1" dirty="0">
                <a:solidFill>
                  <a:schemeClr val="bg1"/>
                </a:solidFill>
                <a:effectLst/>
                <a:latin typeface="Arial"/>
                <a:ea typeface="微软雅黑"/>
                <a:cs typeface="微软雅黑" panose="020B0503020204020204" charset="-122"/>
                <a:sym typeface="Arial"/>
              </a:rPr>
              <a:t>趋势一</a:t>
            </a:r>
          </a:p>
        </p:txBody>
      </p:sp>
      <p:sp>
        <p:nvSpPr>
          <p:cNvPr id="4" name="矩形 3"/>
          <p:cNvSpPr/>
          <p:nvPr/>
        </p:nvSpPr>
        <p:spPr>
          <a:xfrm>
            <a:off x="515937" y="2365011"/>
            <a:ext cx="3286805" cy="404663"/>
          </a:xfrm>
          <a:prstGeom prst="rect">
            <a:avLst/>
          </a:prstGeom>
        </p:spPr>
        <p:txBody>
          <a:bodyPr wrap="square">
            <a:spAutoFit/>
          </a:bodyPr>
          <a:lstStyle/>
          <a:p>
            <a:pPr algn="just">
              <a:lnSpc>
                <a:spcPct val="110000"/>
              </a:lnSpc>
            </a:pPr>
            <a:r>
              <a:rPr lang="zh-CN" altLang="en-US" sz="2000" dirty="0">
                <a:solidFill>
                  <a:schemeClr val="bg1"/>
                </a:solidFill>
                <a:latin typeface="Arial"/>
                <a:ea typeface="微软雅黑"/>
                <a:cs typeface="微软雅黑" panose="020B0503020204020204" charset="-122"/>
                <a:sym typeface="Arial"/>
              </a:rPr>
              <a:t>多模数据库实现一库多用</a:t>
            </a:r>
          </a:p>
        </p:txBody>
      </p:sp>
      <p:sp>
        <p:nvSpPr>
          <p:cNvPr id="5" name="矩形 4"/>
          <p:cNvSpPr/>
          <p:nvPr/>
        </p:nvSpPr>
        <p:spPr>
          <a:xfrm>
            <a:off x="781856" y="2959244"/>
            <a:ext cx="4601849" cy="1465016"/>
          </a:xfrm>
          <a:prstGeom prst="rect">
            <a:avLst/>
          </a:prstGeom>
        </p:spPr>
        <p:txBody>
          <a:bodyPr wrap="square">
            <a:spAutoFit/>
          </a:bodyPr>
          <a:lstStyle/>
          <a:p>
            <a:pPr algn="just">
              <a:lnSpc>
                <a:spcPct val="130000"/>
              </a:lnSpc>
            </a:pPr>
            <a:r>
              <a:rPr lang="zh-CN" altLang="en-US" sz="1200" dirty="0">
                <a:solidFill>
                  <a:schemeClr val="bg1"/>
                </a:solidFill>
                <a:latin typeface="Arial"/>
                <a:ea typeface="微软雅黑"/>
                <a:cs typeface="微软雅黑" panose="020B0503020204020204" charset="-122"/>
                <a:sym typeface="Arial"/>
              </a:rPr>
              <a:t>  </a:t>
            </a:r>
            <a:r>
              <a:rPr lang="zh-CN" altLang="en-US" sz="1400" dirty="0">
                <a:solidFill>
                  <a:schemeClr val="bg1"/>
                </a:solidFill>
                <a:latin typeface="Arial"/>
                <a:ea typeface="微软雅黑"/>
                <a:cs typeface="微软雅黑" panose="020B0503020204020204" charset="-122"/>
                <a:sym typeface="Arial"/>
              </a:rPr>
              <a:t>多模数据库是指能够支持处理多种数据模式混合的数据库（例如关系、</a:t>
            </a:r>
            <a:r>
              <a:rPr lang="en-US" altLang="zh-CN" sz="1400" dirty="0">
                <a:solidFill>
                  <a:schemeClr val="bg1"/>
                </a:solidFill>
                <a:latin typeface="Arial"/>
                <a:ea typeface="微软雅黑"/>
                <a:cs typeface="微软雅黑" panose="020B0503020204020204" charset="-122"/>
                <a:sym typeface="Arial"/>
              </a:rPr>
              <a:t>KV</a:t>
            </a:r>
            <a:r>
              <a:rPr lang="zh-CN" altLang="en-US" sz="1400" dirty="0">
                <a:solidFill>
                  <a:schemeClr val="bg1"/>
                </a:solidFill>
                <a:latin typeface="Arial"/>
                <a:ea typeface="微软雅黑"/>
                <a:cs typeface="微软雅黑" panose="020B0503020204020204" charset="-122"/>
                <a:sym typeface="Arial"/>
              </a:rPr>
              <a:t>、文档、图、时序等）</a:t>
            </a:r>
            <a:r>
              <a:rPr lang="en-US" altLang="zh-CN" sz="1400" dirty="0">
                <a:solidFill>
                  <a:schemeClr val="bg1"/>
                </a:solidFill>
                <a:latin typeface="Arial"/>
                <a:ea typeface="微软雅黑"/>
                <a:cs typeface="微软雅黑" panose="020B0503020204020204" charset="-122"/>
                <a:sym typeface="Arial"/>
              </a:rPr>
              <a:t>[2]</a:t>
            </a:r>
            <a:r>
              <a:rPr lang="zh-CN" altLang="en-US" sz="1400" dirty="0">
                <a:solidFill>
                  <a:schemeClr val="bg1"/>
                </a:solidFill>
                <a:latin typeface="Arial"/>
                <a:ea typeface="微软雅黑"/>
                <a:cs typeface="微软雅黑" panose="020B0503020204020204" charset="-122"/>
                <a:sym typeface="Arial"/>
              </a:rPr>
              <a:t>。多模数据库支持灵活的数据存储类型，将各种类型的数据进行集中存储、查询和处理，可以同时满足应用程序对于结构化、半结构化和非结构化数据的统一管理需求。</a:t>
            </a:r>
            <a:endParaRPr lang="zh-CN" altLang="en-US" sz="1200" dirty="0">
              <a:solidFill>
                <a:schemeClr val="bg1"/>
              </a:solidFill>
              <a:latin typeface="Arial"/>
              <a:ea typeface="微软雅黑"/>
              <a:cs typeface="微软雅黑" panose="020B0503020204020204" charset="-122"/>
              <a:sym typeface="Arial"/>
            </a:endParaRPr>
          </a:p>
        </p:txBody>
      </p:sp>
      <p:grpSp>
        <p:nvGrpSpPr>
          <p:cNvPr id="6" name="组合 5"/>
          <p:cNvGrpSpPr/>
          <p:nvPr/>
        </p:nvGrpSpPr>
        <p:grpSpPr>
          <a:xfrm>
            <a:off x="670826" y="4663313"/>
            <a:ext cx="1719950" cy="479502"/>
            <a:chOff x="970155" y="4337824"/>
            <a:chExt cx="1719950" cy="479502"/>
          </a:xfrm>
        </p:grpSpPr>
        <p:sp>
          <p:nvSpPr>
            <p:cNvPr id="7" name="矩形: 圆角 6"/>
            <p:cNvSpPr/>
            <p:nvPr/>
          </p:nvSpPr>
          <p:spPr>
            <a:xfrm>
              <a:off x="970155" y="4337824"/>
              <a:ext cx="1719950" cy="479502"/>
            </a:xfrm>
            <a:prstGeom prst="roundRect">
              <a:avLst>
                <a:gd name="adj" fmla="val 50000"/>
              </a:avLst>
            </a:prstGeom>
            <a:gradFill flip="none" rotWithShape="1">
              <a:gsLst>
                <a:gs pos="0">
                  <a:schemeClr val="bg1"/>
                </a:gs>
                <a:gs pos="100000">
                  <a:schemeClr val="accent3"/>
                </a:gs>
              </a:gsLst>
              <a:lin ang="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sp>
          <p:nvSpPr>
            <p:cNvPr id="8" name="椭圆 7"/>
            <p:cNvSpPr/>
            <p:nvPr/>
          </p:nvSpPr>
          <p:spPr>
            <a:xfrm>
              <a:off x="1025913" y="4382429"/>
              <a:ext cx="401444" cy="401444"/>
            </a:xfrm>
            <a:prstGeom prst="ellips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cxnSp>
          <p:nvCxnSpPr>
            <p:cNvPr id="9" name="直接箭头连接符 8"/>
            <p:cNvCxnSpPr/>
            <p:nvPr/>
          </p:nvCxnSpPr>
          <p:spPr>
            <a:xfrm>
              <a:off x="1126273" y="4571999"/>
              <a:ext cx="18957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527718" y="4428025"/>
              <a:ext cx="1114762" cy="307777"/>
            </a:xfrm>
            <a:prstGeom prst="rect">
              <a:avLst/>
            </a:prstGeom>
            <a:noFill/>
          </p:spPr>
          <p:txBody>
            <a:bodyPr vert="horz" wrap="square" rtlCol="0">
              <a:spAutoFit/>
            </a:bodyPr>
            <a:lstStyle>
              <a:defPPr>
                <a:defRPr lang="zh-CN"/>
              </a:defPPr>
              <a:lvl1pPr>
                <a:defRPr sz="1200">
                  <a:solidFill>
                    <a:srgbClr val="A0DD6D"/>
                  </a:solidFill>
                  <a:latin typeface="+mj-ea"/>
                  <a:ea typeface="+mj-ea"/>
                </a:defRPr>
              </a:lvl1pPr>
            </a:lstStyle>
            <a:p>
              <a:r>
                <a:rPr lang="en-US" altLang="zh-CN" sz="1400" dirty="0">
                  <a:solidFill>
                    <a:srgbClr val="990099"/>
                  </a:solidFill>
                  <a:latin typeface="Arial"/>
                  <a:ea typeface="微软雅黑"/>
                  <a:cs typeface="微软雅黑" panose="020B0503020204020204" charset="-122"/>
                  <a:sym typeface="Arial"/>
                </a:rPr>
                <a:t>Add Title</a:t>
              </a:r>
              <a:endParaRPr lang="zh-CN" altLang="en-US" sz="1400" dirty="0">
                <a:solidFill>
                  <a:srgbClr val="990099"/>
                </a:solidFill>
                <a:latin typeface="Arial"/>
                <a:ea typeface="微软雅黑"/>
                <a:cs typeface="微软雅黑" panose="020B0503020204020204" charset="-122"/>
                <a:sym typeface="Arial"/>
              </a:endParaRPr>
            </a:p>
          </p:txBody>
        </p:sp>
      </p:grpSp>
      <p:cxnSp>
        <p:nvCxnSpPr>
          <p:cNvPr id="11" name="直接连接符 10"/>
          <p:cNvCxnSpPr/>
          <p:nvPr/>
        </p:nvCxnSpPr>
        <p:spPr>
          <a:xfrm>
            <a:off x="670826" y="3071171"/>
            <a:ext cx="0" cy="615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矩形: 圆角 13"/>
          <p:cNvSpPr/>
          <p:nvPr/>
        </p:nvSpPr>
        <p:spPr>
          <a:xfrm>
            <a:off x="6195840" y="2856669"/>
            <a:ext cx="5480223" cy="1543518"/>
          </a:xfrm>
          <a:prstGeom prst="roundRect">
            <a:avLst>
              <a:gd name="adj" fmla="val 7971"/>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cs typeface="微软雅黑" panose="020B0503020204020204" charset="-122"/>
              <a:sym typeface="Arial"/>
            </a:endParaRPr>
          </a:p>
        </p:txBody>
      </p:sp>
      <p:sp>
        <p:nvSpPr>
          <p:cNvPr id="20" name="椭圆 19"/>
          <p:cNvSpPr/>
          <p:nvPr/>
        </p:nvSpPr>
        <p:spPr>
          <a:xfrm>
            <a:off x="5899646" y="3402461"/>
            <a:ext cx="569320" cy="569320"/>
          </a:xfrm>
          <a:prstGeom prst="ellipse">
            <a:avLst/>
          </a:prstGeom>
          <a:solidFill>
            <a:schemeClr val="accent3"/>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cxnSp>
        <p:nvCxnSpPr>
          <p:cNvPr id="22" name="直接连接符 21"/>
          <p:cNvCxnSpPr/>
          <p:nvPr/>
        </p:nvCxnSpPr>
        <p:spPr>
          <a:xfrm flipH="1">
            <a:off x="6195840" y="2567343"/>
            <a:ext cx="5480223" cy="0"/>
          </a:xfrm>
          <a:prstGeom prst="line">
            <a:avLst/>
          </a:prstGeom>
          <a:ln>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6195840" y="4689513"/>
            <a:ext cx="5480223" cy="0"/>
          </a:xfrm>
          <a:prstGeom prst="line">
            <a:avLst/>
          </a:prstGeom>
          <a:ln>
            <a:solidFill>
              <a:schemeClr val="bg1">
                <a:alpha val="68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607608" y="3092879"/>
            <a:ext cx="2489258" cy="400110"/>
          </a:xfrm>
          <a:prstGeom prst="rect">
            <a:avLst/>
          </a:prstGeom>
          <a:noFill/>
        </p:spPr>
        <p:txBody>
          <a:bodyPr vert="horz" wrap="square">
            <a:spAutoFit/>
          </a:bodyPr>
          <a:lstStyle/>
          <a:p>
            <a:r>
              <a:rPr lang="zh-CN" altLang="en-US" sz="2000" dirty="0">
                <a:gradFill>
                  <a:gsLst>
                    <a:gs pos="0">
                      <a:schemeClr val="accent1"/>
                    </a:gs>
                    <a:gs pos="100000">
                      <a:schemeClr val="accent2"/>
                    </a:gs>
                  </a:gsLst>
                  <a:path path="circle">
                    <a:fillToRect r="100000" b="100000"/>
                  </a:path>
                </a:gradFill>
                <a:effectLst/>
                <a:latin typeface="Arial"/>
                <a:ea typeface="微软雅黑"/>
                <a:cs typeface="微软雅黑" panose="020B0503020204020204" charset="-122"/>
                <a:sym typeface="Arial"/>
              </a:rPr>
              <a:t>方法：多模数据库</a:t>
            </a:r>
          </a:p>
        </p:txBody>
      </p:sp>
      <p:sp>
        <p:nvSpPr>
          <p:cNvPr id="28" name="矩形 27"/>
          <p:cNvSpPr/>
          <p:nvPr/>
        </p:nvSpPr>
        <p:spPr>
          <a:xfrm>
            <a:off x="6607609" y="3552944"/>
            <a:ext cx="3997546" cy="788806"/>
          </a:xfrm>
          <a:prstGeom prst="rect">
            <a:avLst/>
          </a:prstGeom>
        </p:spPr>
        <p:txBody>
          <a:bodyPr wrap="square">
            <a:spAutoFit/>
          </a:bodyPr>
          <a:lstStyle/>
          <a:p>
            <a:pPr>
              <a:lnSpc>
                <a:spcPct val="130000"/>
              </a:lnSpc>
            </a:pPr>
            <a:r>
              <a:rPr lang="zh-CN" altLang="en-US" sz="1200" b="1" dirty="0">
                <a:solidFill>
                  <a:schemeClr val="bg2">
                    <a:lumMod val="75000"/>
                  </a:schemeClr>
                </a:solidFill>
                <a:latin typeface="Arial"/>
                <a:ea typeface="微软雅黑"/>
                <a:cs typeface="微软雅黑" panose="020B0503020204020204" charset="-122"/>
                <a:sym typeface="Arial"/>
              </a:rPr>
              <a:t>  未来多模数据库应该是一种原生支持各种数据模型，有着统一访问接口，能自动化管理各模型的数据转化，模式进化且避免数据冗余的新型数据库系统。</a:t>
            </a:r>
          </a:p>
        </p:txBody>
      </p:sp>
      <p:sp>
        <p:nvSpPr>
          <p:cNvPr id="29" name="文本框 28"/>
          <p:cNvSpPr txBox="1"/>
          <p:nvPr/>
        </p:nvSpPr>
        <p:spPr>
          <a:xfrm>
            <a:off x="10471651" y="3107455"/>
            <a:ext cx="918104" cy="646331"/>
          </a:xfrm>
          <a:prstGeom prst="rect">
            <a:avLst/>
          </a:prstGeom>
          <a:noFill/>
        </p:spPr>
        <p:txBody>
          <a:bodyPr wrap="square">
            <a:spAutoFit/>
          </a:bodyPr>
          <a:lstStyle/>
          <a:p>
            <a:pPr algn="r"/>
            <a:r>
              <a:rPr lang="en-US" altLang="zh-CN" sz="3600" dirty="0">
                <a:solidFill>
                  <a:schemeClr val="accent3">
                    <a:lumMod val="50000"/>
                  </a:schemeClr>
                </a:solidFill>
                <a:latin typeface="Arial"/>
                <a:ea typeface="微软雅黑"/>
                <a:cs typeface="微软雅黑" panose="020B0503020204020204" charset="-122"/>
                <a:sym typeface="Arial"/>
              </a:rPr>
              <a:t>02.</a:t>
            </a:r>
            <a:endParaRPr lang="zh-CN" altLang="en-US" sz="3600" dirty="0">
              <a:solidFill>
                <a:schemeClr val="accent3">
                  <a:lumMod val="50000"/>
                </a:schemeClr>
              </a:solidFill>
              <a:latin typeface="Arial"/>
              <a:ea typeface="微软雅黑"/>
              <a:cs typeface="微软雅黑" panose="020B0503020204020204" charset="-122"/>
              <a:sym typeface="Arial"/>
            </a:endParaRPr>
          </a:p>
        </p:txBody>
      </p:sp>
      <p:sp>
        <p:nvSpPr>
          <p:cNvPr id="30" name="文本框 29"/>
          <p:cNvSpPr txBox="1"/>
          <p:nvPr/>
        </p:nvSpPr>
        <p:spPr>
          <a:xfrm>
            <a:off x="10170851" y="3767954"/>
            <a:ext cx="1218904" cy="338554"/>
          </a:xfrm>
          <a:prstGeom prst="rect">
            <a:avLst/>
          </a:prstGeom>
          <a:noFill/>
        </p:spPr>
        <p:txBody>
          <a:bodyPr wrap="square">
            <a:spAutoFit/>
          </a:bodyPr>
          <a:lstStyle/>
          <a:p>
            <a:pPr algn="r"/>
            <a:r>
              <a:rPr lang="en-US" altLang="zh-CN" sz="800" dirty="0">
                <a:solidFill>
                  <a:schemeClr val="tx2">
                    <a:lumMod val="20000"/>
                    <a:lumOff val="80000"/>
                  </a:schemeClr>
                </a:solidFill>
                <a:latin typeface="Arial"/>
                <a:ea typeface="微软雅黑"/>
                <a:cs typeface="微软雅黑" panose="020B0503020204020204" charset="-122"/>
                <a:sym typeface="Arial"/>
              </a:rPr>
              <a:t>CLICK HERE </a:t>
            </a:r>
          </a:p>
          <a:p>
            <a:pPr algn="r"/>
            <a:r>
              <a:rPr lang="en-US" altLang="zh-CN" sz="800" dirty="0">
                <a:solidFill>
                  <a:schemeClr val="tx2">
                    <a:lumMod val="20000"/>
                    <a:lumOff val="80000"/>
                  </a:schemeClr>
                </a:solidFill>
                <a:latin typeface="Arial"/>
                <a:ea typeface="微软雅黑"/>
                <a:cs typeface="微软雅黑" panose="020B0503020204020204" charset="-122"/>
                <a:sym typeface="Arial"/>
              </a:rPr>
              <a:t>TO ADD A TITLE</a:t>
            </a:r>
            <a:endParaRPr lang="zh-CN" altLang="en-US" sz="800" dirty="0">
              <a:solidFill>
                <a:schemeClr val="tx2">
                  <a:lumMod val="20000"/>
                  <a:lumOff val="80000"/>
                </a:schemeClr>
              </a:solidFill>
              <a:latin typeface="Arial"/>
              <a:ea typeface="微软雅黑"/>
              <a:cs typeface="微软雅黑" panose="020B0503020204020204" charset="-122"/>
              <a:sym typeface="Arial"/>
            </a:endParaRPr>
          </a:p>
        </p:txBody>
      </p:sp>
      <p:sp>
        <p:nvSpPr>
          <p:cNvPr id="36" name="文本框 35"/>
          <p:cNvSpPr txBox="1"/>
          <p:nvPr/>
        </p:nvSpPr>
        <p:spPr>
          <a:xfrm>
            <a:off x="6607608" y="1062564"/>
            <a:ext cx="2168470" cy="400110"/>
          </a:xfrm>
          <a:prstGeom prst="rect">
            <a:avLst/>
          </a:prstGeom>
          <a:noFill/>
        </p:spPr>
        <p:txBody>
          <a:bodyPr vert="horz" wrap="square">
            <a:spAutoFit/>
          </a:bodyPr>
          <a:lstStyle/>
          <a:p>
            <a:r>
              <a:rPr lang="zh-CN" altLang="en-US" sz="2000" dirty="0">
                <a:solidFill>
                  <a:schemeClr val="bg1"/>
                </a:solidFill>
                <a:latin typeface="Arial"/>
                <a:ea typeface="微软雅黑"/>
                <a:cs typeface="微软雅黑" panose="020B0503020204020204" charset="-122"/>
                <a:sym typeface="Arial"/>
              </a:rPr>
              <a:t>需求趋势</a:t>
            </a:r>
            <a:endParaRPr lang="zh-CN" altLang="en-US" sz="2000" dirty="0">
              <a:solidFill>
                <a:schemeClr val="bg1"/>
              </a:solidFill>
              <a:effectLst/>
              <a:latin typeface="Arial"/>
              <a:ea typeface="微软雅黑"/>
              <a:cs typeface="微软雅黑" panose="020B0503020204020204" charset="-122"/>
              <a:sym typeface="Arial"/>
            </a:endParaRPr>
          </a:p>
        </p:txBody>
      </p:sp>
      <p:sp>
        <p:nvSpPr>
          <p:cNvPr id="37" name="矩形 36"/>
          <p:cNvSpPr/>
          <p:nvPr/>
        </p:nvSpPr>
        <p:spPr>
          <a:xfrm>
            <a:off x="6499774" y="1546926"/>
            <a:ext cx="3976324" cy="1028871"/>
          </a:xfrm>
          <a:prstGeom prst="rect">
            <a:avLst/>
          </a:prstGeom>
        </p:spPr>
        <p:txBody>
          <a:bodyPr wrap="square">
            <a:spAutoFit/>
          </a:bodyPr>
          <a:lstStyle/>
          <a:p>
            <a:pPr>
              <a:lnSpc>
                <a:spcPct val="130000"/>
              </a:lnSpc>
            </a:pPr>
            <a:r>
              <a:rPr lang="zh-CN" altLang="en-US" sz="1200" dirty="0">
                <a:solidFill>
                  <a:schemeClr val="bg1"/>
                </a:solidFill>
                <a:latin typeface="Arial"/>
                <a:ea typeface="微软雅黑"/>
                <a:cs typeface="微软雅黑" panose="020B0503020204020204" charset="-122"/>
                <a:sym typeface="Arial"/>
              </a:rPr>
              <a:t>  后关系型数据库阶段，数据结构越来越灵活多样，面对多模态数据，应用程序对不同数据提出了不同存储要求，数据的多样性成为数据库平台面临的一大挑战，数据库因此需要适应多类型数据管理的需求。</a:t>
            </a:r>
          </a:p>
        </p:txBody>
      </p:sp>
      <p:sp>
        <p:nvSpPr>
          <p:cNvPr id="38" name="文本框 37"/>
          <p:cNvSpPr txBox="1"/>
          <p:nvPr/>
        </p:nvSpPr>
        <p:spPr>
          <a:xfrm>
            <a:off x="10471651" y="1280834"/>
            <a:ext cx="918104" cy="646331"/>
          </a:xfrm>
          <a:prstGeom prst="rect">
            <a:avLst/>
          </a:prstGeom>
          <a:noFill/>
        </p:spPr>
        <p:txBody>
          <a:bodyPr wrap="square">
            <a:spAutoFit/>
          </a:bodyPr>
          <a:lstStyle/>
          <a:p>
            <a:pPr algn="r"/>
            <a:r>
              <a:rPr lang="en-US" altLang="zh-CN" sz="3600" dirty="0">
                <a:solidFill>
                  <a:schemeClr val="bg1">
                    <a:alpha val="50000"/>
                  </a:schemeClr>
                </a:solidFill>
                <a:latin typeface="Arial"/>
                <a:ea typeface="微软雅黑"/>
                <a:cs typeface="微软雅黑" panose="020B0503020204020204" charset="-122"/>
                <a:sym typeface="Arial"/>
              </a:rPr>
              <a:t>01.</a:t>
            </a:r>
            <a:endParaRPr lang="zh-CN" altLang="en-US" sz="3600" dirty="0">
              <a:solidFill>
                <a:schemeClr val="bg1">
                  <a:alpha val="50000"/>
                </a:schemeClr>
              </a:solidFill>
              <a:latin typeface="Arial"/>
              <a:ea typeface="微软雅黑"/>
              <a:cs typeface="微软雅黑" panose="020B0503020204020204" charset="-122"/>
              <a:sym typeface="Arial"/>
            </a:endParaRPr>
          </a:p>
        </p:txBody>
      </p:sp>
      <p:sp>
        <p:nvSpPr>
          <p:cNvPr id="39" name="文本框 38"/>
          <p:cNvSpPr txBox="1"/>
          <p:nvPr/>
        </p:nvSpPr>
        <p:spPr>
          <a:xfrm>
            <a:off x="10170851" y="1941333"/>
            <a:ext cx="1218904" cy="338554"/>
          </a:xfrm>
          <a:prstGeom prst="rect">
            <a:avLst/>
          </a:prstGeom>
          <a:noFill/>
        </p:spPr>
        <p:txBody>
          <a:bodyPr wrap="square">
            <a:spAutoFit/>
          </a:bodyPr>
          <a:lstStyle/>
          <a:p>
            <a:pPr algn="r"/>
            <a:r>
              <a:rPr lang="en-US" altLang="zh-CN" sz="800" dirty="0">
                <a:solidFill>
                  <a:schemeClr val="bg1">
                    <a:alpha val="50000"/>
                  </a:schemeClr>
                </a:solidFill>
                <a:latin typeface="Arial"/>
                <a:ea typeface="微软雅黑"/>
                <a:cs typeface="微软雅黑" panose="020B0503020204020204" charset="-122"/>
                <a:sym typeface="Arial"/>
              </a:rPr>
              <a:t>CLICK HERE </a:t>
            </a:r>
          </a:p>
          <a:p>
            <a:pPr algn="r"/>
            <a:r>
              <a:rPr lang="en-US" altLang="zh-CN" sz="800" dirty="0">
                <a:solidFill>
                  <a:schemeClr val="bg1">
                    <a:alpha val="50000"/>
                  </a:schemeClr>
                </a:solidFill>
                <a:latin typeface="Arial"/>
                <a:ea typeface="微软雅黑"/>
                <a:cs typeface="微软雅黑" panose="020B0503020204020204" charset="-122"/>
                <a:sym typeface="Arial"/>
              </a:rPr>
              <a:t>TO ADD A TITLE</a:t>
            </a:r>
            <a:endParaRPr lang="zh-CN" altLang="en-US" sz="800" dirty="0">
              <a:solidFill>
                <a:schemeClr val="bg1">
                  <a:alpha val="50000"/>
                </a:schemeClr>
              </a:solidFill>
              <a:latin typeface="Arial"/>
              <a:ea typeface="微软雅黑"/>
              <a:cs typeface="微软雅黑" panose="020B0503020204020204" charset="-122"/>
              <a:sym typeface="Arial"/>
            </a:endParaRPr>
          </a:p>
        </p:txBody>
      </p:sp>
      <p:sp>
        <p:nvSpPr>
          <p:cNvPr id="43" name="文本框 42"/>
          <p:cNvSpPr txBox="1"/>
          <p:nvPr/>
        </p:nvSpPr>
        <p:spPr>
          <a:xfrm>
            <a:off x="6607608" y="4978840"/>
            <a:ext cx="2168470" cy="400110"/>
          </a:xfrm>
          <a:prstGeom prst="rect">
            <a:avLst/>
          </a:prstGeom>
          <a:noFill/>
        </p:spPr>
        <p:txBody>
          <a:bodyPr vert="horz" wrap="square">
            <a:spAutoFit/>
          </a:bodyPr>
          <a:lstStyle/>
          <a:p>
            <a:r>
              <a:rPr lang="zh-CN" altLang="en-US" sz="2000" dirty="0">
                <a:solidFill>
                  <a:schemeClr val="bg1"/>
                </a:solidFill>
                <a:latin typeface="Arial"/>
                <a:ea typeface="微软雅黑"/>
                <a:cs typeface="微软雅黑" panose="020B0503020204020204" charset="-122"/>
                <a:sym typeface="Arial"/>
              </a:rPr>
              <a:t>经典代表</a:t>
            </a:r>
            <a:endParaRPr lang="zh-CN" altLang="en-US" sz="2000" dirty="0">
              <a:solidFill>
                <a:schemeClr val="bg1"/>
              </a:solidFill>
              <a:effectLst/>
              <a:latin typeface="Arial"/>
              <a:ea typeface="微软雅黑"/>
              <a:cs typeface="微软雅黑" panose="020B0503020204020204" charset="-122"/>
              <a:sym typeface="Arial"/>
            </a:endParaRPr>
          </a:p>
        </p:txBody>
      </p:sp>
      <p:sp>
        <p:nvSpPr>
          <p:cNvPr id="44" name="矩形 43"/>
          <p:cNvSpPr/>
          <p:nvPr/>
        </p:nvSpPr>
        <p:spPr>
          <a:xfrm>
            <a:off x="6607609" y="5438905"/>
            <a:ext cx="3529608" cy="788806"/>
          </a:xfrm>
          <a:prstGeom prst="rect">
            <a:avLst/>
          </a:prstGeom>
        </p:spPr>
        <p:txBody>
          <a:bodyPr wrap="square">
            <a:spAutoFit/>
          </a:bodyPr>
          <a:lstStyle/>
          <a:p>
            <a:pPr>
              <a:lnSpc>
                <a:spcPct val="130000"/>
              </a:lnSpc>
            </a:pPr>
            <a:r>
              <a:rPr lang="zh-CN" altLang="en-US" sz="1200" dirty="0">
                <a:solidFill>
                  <a:schemeClr val="bg1"/>
                </a:solidFill>
                <a:latin typeface="Arial"/>
                <a:ea typeface="微软雅黑"/>
                <a:cs typeface="微软雅黑" panose="020B0503020204020204" charset="-122"/>
                <a:sym typeface="Arial"/>
              </a:rPr>
              <a:t>  目前行业以微软</a:t>
            </a:r>
            <a:r>
              <a:rPr lang="en-US" altLang="zh-CN" sz="1200" dirty="0">
                <a:solidFill>
                  <a:schemeClr val="bg1"/>
                </a:solidFill>
                <a:latin typeface="Arial"/>
                <a:ea typeface="微软雅黑"/>
                <a:cs typeface="微软雅黑" panose="020B0503020204020204" charset="-122"/>
                <a:sym typeface="Arial"/>
              </a:rPr>
              <a:t>Azure Cosmos DB</a:t>
            </a:r>
            <a:r>
              <a:rPr lang="zh-CN" altLang="en-US" sz="1200" dirty="0">
                <a:solidFill>
                  <a:schemeClr val="bg1"/>
                </a:solidFill>
                <a:latin typeface="Arial"/>
                <a:ea typeface="微软雅黑"/>
                <a:cs typeface="微软雅黑" panose="020B0503020204020204" charset="-122"/>
                <a:sym typeface="Arial"/>
              </a:rPr>
              <a:t>、</a:t>
            </a:r>
            <a:r>
              <a:rPr lang="en-US" altLang="zh-CN" sz="1200" dirty="0" err="1">
                <a:solidFill>
                  <a:schemeClr val="bg1"/>
                </a:solidFill>
                <a:latin typeface="Arial"/>
                <a:ea typeface="微软雅黑"/>
                <a:cs typeface="微软雅黑" panose="020B0503020204020204" charset="-122"/>
                <a:sym typeface="Arial"/>
              </a:rPr>
              <a:t>ArangoDB</a:t>
            </a:r>
            <a:r>
              <a:rPr lang="zh-CN" altLang="en-US" sz="1200" dirty="0">
                <a:solidFill>
                  <a:schemeClr val="bg1"/>
                </a:solidFill>
                <a:latin typeface="Arial"/>
                <a:ea typeface="微软雅黑"/>
                <a:cs typeface="微软雅黑" panose="020B0503020204020204" charset="-122"/>
                <a:sym typeface="Arial"/>
              </a:rPr>
              <a:t>、巨杉</a:t>
            </a:r>
            <a:r>
              <a:rPr lang="en-US" altLang="zh-CN" sz="1200" dirty="0" err="1">
                <a:solidFill>
                  <a:schemeClr val="bg1"/>
                </a:solidFill>
                <a:latin typeface="Arial"/>
                <a:ea typeface="微软雅黑"/>
                <a:cs typeface="微软雅黑" panose="020B0503020204020204" charset="-122"/>
                <a:sym typeface="Arial"/>
              </a:rPr>
              <a:t>SequoiaDB</a:t>
            </a:r>
            <a:r>
              <a:rPr lang="zh-CN" altLang="en-US" sz="1200" dirty="0">
                <a:solidFill>
                  <a:schemeClr val="bg1"/>
                </a:solidFill>
                <a:latin typeface="Arial"/>
                <a:ea typeface="微软雅黑"/>
                <a:cs typeface="微软雅黑" panose="020B0503020204020204" charset="-122"/>
                <a:sym typeface="Arial"/>
              </a:rPr>
              <a:t>和阿里云</a:t>
            </a:r>
            <a:r>
              <a:rPr lang="en-US" altLang="zh-CN" sz="1200" dirty="0">
                <a:solidFill>
                  <a:schemeClr val="bg1"/>
                </a:solidFill>
                <a:latin typeface="Arial"/>
                <a:ea typeface="微软雅黑"/>
                <a:cs typeface="微软雅黑" panose="020B0503020204020204" charset="-122"/>
                <a:sym typeface="Arial"/>
              </a:rPr>
              <a:t>Lindorm</a:t>
            </a:r>
            <a:r>
              <a:rPr lang="zh-CN" altLang="en-US" sz="1200" dirty="0">
                <a:solidFill>
                  <a:schemeClr val="bg1"/>
                </a:solidFill>
                <a:latin typeface="Arial"/>
                <a:ea typeface="微软雅黑"/>
                <a:cs typeface="微软雅黑" panose="020B0503020204020204" charset="-122"/>
                <a:sym typeface="Arial"/>
              </a:rPr>
              <a:t>等多模数据库为典型代表</a:t>
            </a:r>
          </a:p>
        </p:txBody>
      </p:sp>
      <p:sp>
        <p:nvSpPr>
          <p:cNvPr id="45" name="文本框 44"/>
          <p:cNvSpPr txBox="1"/>
          <p:nvPr/>
        </p:nvSpPr>
        <p:spPr>
          <a:xfrm>
            <a:off x="10471651" y="4993416"/>
            <a:ext cx="918104" cy="646331"/>
          </a:xfrm>
          <a:prstGeom prst="rect">
            <a:avLst/>
          </a:prstGeom>
          <a:noFill/>
        </p:spPr>
        <p:txBody>
          <a:bodyPr wrap="square">
            <a:spAutoFit/>
          </a:bodyPr>
          <a:lstStyle/>
          <a:p>
            <a:pPr algn="r"/>
            <a:r>
              <a:rPr lang="en-US" altLang="zh-CN" sz="3600" dirty="0">
                <a:solidFill>
                  <a:schemeClr val="bg1">
                    <a:alpha val="50000"/>
                  </a:schemeClr>
                </a:solidFill>
                <a:latin typeface="Arial"/>
                <a:ea typeface="微软雅黑"/>
                <a:cs typeface="微软雅黑" panose="020B0503020204020204" charset="-122"/>
                <a:sym typeface="Arial"/>
              </a:rPr>
              <a:t>03.</a:t>
            </a:r>
            <a:endParaRPr lang="zh-CN" altLang="en-US" sz="3600" dirty="0">
              <a:solidFill>
                <a:schemeClr val="bg1">
                  <a:alpha val="50000"/>
                </a:schemeClr>
              </a:solidFill>
              <a:latin typeface="Arial"/>
              <a:ea typeface="微软雅黑"/>
              <a:cs typeface="微软雅黑" panose="020B0503020204020204" charset="-122"/>
              <a:sym typeface="Arial"/>
            </a:endParaRPr>
          </a:p>
        </p:txBody>
      </p:sp>
      <p:sp>
        <p:nvSpPr>
          <p:cNvPr id="46" name="文本框 45"/>
          <p:cNvSpPr txBox="1"/>
          <p:nvPr/>
        </p:nvSpPr>
        <p:spPr>
          <a:xfrm>
            <a:off x="10170851" y="5653915"/>
            <a:ext cx="1218904" cy="338554"/>
          </a:xfrm>
          <a:prstGeom prst="rect">
            <a:avLst/>
          </a:prstGeom>
          <a:noFill/>
        </p:spPr>
        <p:txBody>
          <a:bodyPr wrap="square">
            <a:spAutoFit/>
          </a:bodyPr>
          <a:lstStyle/>
          <a:p>
            <a:pPr algn="r"/>
            <a:r>
              <a:rPr lang="en-US" altLang="zh-CN" sz="800" dirty="0">
                <a:solidFill>
                  <a:schemeClr val="bg1">
                    <a:alpha val="50000"/>
                  </a:schemeClr>
                </a:solidFill>
                <a:latin typeface="Arial"/>
                <a:ea typeface="微软雅黑"/>
                <a:cs typeface="微软雅黑" panose="020B0503020204020204" charset="-122"/>
                <a:sym typeface="Arial"/>
              </a:rPr>
              <a:t>CLICK HERE </a:t>
            </a:r>
          </a:p>
          <a:p>
            <a:pPr algn="r"/>
            <a:r>
              <a:rPr lang="en-US" altLang="zh-CN" sz="800" dirty="0">
                <a:solidFill>
                  <a:schemeClr val="bg1">
                    <a:alpha val="50000"/>
                  </a:schemeClr>
                </a:solidFill>
                <a:latin typeface="Arial"/>
                <a:ea typeface="微软雅黑"/>
                <a:cs typeface="微软雅黑" panose="020B0503020204020204" charset="-122"/>
                <a:sym typeface="Arial"/>
              </a:rPr>
              <a:t>TO ADD A TITLE</a:t>
            </a:r>
            <a:endParaRPr lang="zh-CN" altLang="en-US" sz="800" dirty="0">
              <a:solidFill>
                <a:schemeClr val="bg1">
                  <a:alpha val="50000"/>
                </a:schemeClr>
              </a:solidFill>
              <a:latin typeface="Arial"/>
              <a:ea typeface="微软雅黑"/>
              <a:cs typeface="微软雅黑" panose="020B0503020204020204" charset="-122"/>
              <a:sym typeface="Arial"/>
            </a:endParaRPr>
          </a:p>
        </p:txBody>
      </p:sp>
      <p:sp>
        <p:nvSpPr>
          <p:cNvPr id="47" name="椭圆 46"/>
          <p:cNvSpPr/>
          <p:nvPr/>
        </p:nvSpPr>
        <p:spPr>
          <a:xfrm>
            <a:off x="5899646" y="1602942"/>
            <a:ext cx="569320" cy="569320"/>
          </a:xfrm>
          <a:prstGeom prst="ellips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cs typeface="微软雅黑" panose="020B0503020204020204" charset="-122"/>
              <a:sym typeface="Arial"/>
            </a:endParaRPr>
          </a:p>
        </p:txBody>
      </p:sp>
      <p:sp>
        <p:nvSpPr>
          <p:cNvPr id="48" name="椭圆 47"/>
          <p:cNvSpPr/>
          <p:nvPr/>
        </p:nvSpPr>
        <p:spPr>
          <a:xfrm>
            <a:off x="5899646" y="5201979"/>
            <a:ext cx="569320" cy="569320"/>
          </a:xfrm>
          <a:prstGeom prst="ellips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cs typeface="微软雅黑" panose="020B0503020204020204" charset="-122"/>
              <a:sym typeface="Arial"/>
            </a:endParaRPr>
          </a:p>
        </p:txBody>
      </p:sp>
      <p:sp>
        <p:nvSpPr>
          <p:cNvPr id="34" name="图形 14"/>
          <p:cNvSpPr/>
          <p:nvPr/>
        </p:nvSpPr>
        <p:spPr>
          <a:xfrm flipV="1">
            <a:off x="6024697" y="1727946"/>
            <a:ext cx="319218" cy="319313"/>
          </a:xfrm>
          <a:custGeom>
            <a:avLst/>
            <a:gdLst>
              <a:gd name="connsiteX0" fmla="*/ 50678 w 319218"/>
              <a:gd name="connsiteY0" fmla="*/ 61085 h 319313"/>
              <a:gd name="connsiteX1" fmla="*/ 50678 w 319218"/>
              <a:gd name="connsiteY1" fmla="*/ 61085 h 319313"/>
              <a:gd name="connsiteX2" fmla="*/ 60962 w 319218"/>
              <a:gd name="connsiteY2" fmla="*/ 61085 h 319313"/>
              <a:gd name="connsiteX3" fmla="*/ 60962 w 319218"/>
              <a:gd name="connsiteY3" fmla="*/ 50631 h 319313"/>
              <a:gd name="connsiteX4" fmla="*/ 19495 w 319218"/>
              <a:gd name="connsiteY4" fmla="*/ 9082 h 319313"/>
              <a:gd name="connsiteX5" fmla="*/ 9219 w 319218"/>
              <a:gd name="connsiteY5" fmla="*/ 9082 h 319313"/>
              <a:gd name="connsiteX6" fmla="*/ 9219 w 319218"/>
              <a:gd name="connsiteY6" fmla="*/ 19537 h 319313"/>
              <a:gd name="connsiteX7" fmla="*/ 50678 w 319218"/>
              <a:gd name="connsiteY7" fmla="*/ 61085 h 319313"/>
              <a:gd name="connsiteX8" fmla="*/ 73325 w 319218"/>
              <a:gd name="connsiteY8" fmla="*/ 38348 h 319313"/>
              <a:gd name="connsiteX9" fmla="*/ 73325 w 319218"/>
              <a:gd name="connsiteY9" fmla="*/ 38348 h 319313"/>
              <a:gd name="connsiteX10" fmla="*/ 83611 w 319218"/>
              <a:gd name="connsiteY10" fmla="*/ 38348 h 319313"/>
              <a:gd name="connsiteX11" fmla="*/ 83611 w 319218"/>
              <a:gd name="connsiteY11" fmla="*/ 27983 h 319313"/>
              <a:gd name="connsiteX12" fmla="*/ 65316 w 319218"/>
              <a:gd name="connsiteY12" fmla="*/ 9689 h 319313"/>
              <a:gd name="connsiteX13" fmla="*/ 55040 w 319218"/>
              <a:gd name="connsiteY13" fmla="*/ 9689 h 319313"/>
              <a:gd name="connsiteX14" fmla="*/ 55040 w 319218"/>
              <a:gd name="connsiteY14" fmla="*/ 20053 h 319313"/>
              <a:gd name="connsiteX15" fmla="*/ 73325 w 319218"/>
              <a:gd name="connsiteY15" fmla="*/ 38348 h 319313"/>
              <a:gd name="connsiteX16" fmla="*/ 68446 w 319218"/>
              <a:gd name="connsiteY16" fmla="*/ 135386 h 319313"/>
              <a:gd name="connsiteX17" fmla="*/ 68446 w 319218"/>
              <a:gd name="connsiteY17" fmla="*/ 135386 h 319313"/>
              <a:gd name="connsiteX18" fmla="*/ 66886 w 319218"/>
              <a:gd name="connsiteY18" fmla="*/ 114477 h 319313"/>
              <a:gd name="connsiteX19" fmla="*/ 114445 w 319218"/>
              <a:gd name="connsiteY19" fmla="*/ 66837 h 319313"/>
              <a:gd name="connsiteX20" fmla="*/ 135345 w 319218"/>
              <a:gd name="connsiteY20" fmla="*/ 68488 h 319313"/>
              <a:gd name="connsiteX21" fmla="*/ 160606 w 319218"/>
              <a:gd name="connsiteY21" fmla="*/ 73626 h 319313"/>
              <a:gd name="connsiteX22" fmla="*/ 164529 w 319218"/>
              <a:gd name="connsiteY22" fmla="*/ 74062 h 319313"/>
              <a:gd name="connsiteX23" fmla="*/ 176286 w 319218"/>
              <a:gd name="connsiteY23" fmla="*/ 61344 h 319313"/>
              <a:gd name="connsiteX24" fmla="*/ 170195 w 319218"/>
              <a:gd name="connsiteY24" fmla="*/ 33557 h 319313"/>
              <a:gd name="connsiteX25" fmla="*/ 165483 w 319218"/>
              <a:gd name="connsiteY25" fmla="*/ 24237 h 319313"/>
              <a:gd name="connsiteX26" fmla="*/ 185786 w 319218"/>
              <a:gd name="connsiteY26" fmla="*/ 23890 h 319313"/>
              <a:gd name="connsiteX27" fmla="*/ 216184 w 319218"/>
              <a:gd name="connsiteY27" fmla="*/ 39133 h 319313"/>
              <a:gd name="connsiteX28" fmla="*/ 216622 w 319218"/>
              <a:gd name="connsiteY28" fmla="*/ 39659 h 319313"/>
              <a:gd name="connsiteX29" fmla="*/ 231864 w 319218"/>
              <a:gd name="connsiteY29" fmla="*/ 67702 h 319313"/>
              <a:gd name="connsiteX30" fmla="*/ 229421 w 319218"/>
              <a:gd name="connsiteY30" fmla="*/ 99761 h 319313"/>
              <a:gd name="connsiteX31" fmla="*/ 232730 w 319218"/>
              <a:gd name="connsiteY31" fmla="*/ 112998 h 319313"/>
              <a:gd name="connsiteX32" fmla="*/ 236566 w 319218"/>
              <a:gd name="connsiteY32" fmla="*/ 116663 h 319313"/>
              <a:gd name="connsiteX33" fmla="*/ 239616 w 319218"/>
              <a:gd name="connsiteY33" fmla="*/ 119795 h 319313"/>
              <a:gd name="connsiteX34" fmla="*/ 240053 w 319218"/>
              <a:gd name="connsiteY34" fmla="*/ 120231 h 319313"/>
              <a:gd name="connsiteX35" fmla="*/ 287086 w 319218"/>
              <a:gd name="connsiteY35" fmla="*/ 201410 h 319313"/>
              <a:gd name="connsiteX36" fmla="*/ 288826 w 319218"/>
              <a:gd name="connsiteY36" fmla="*/ 288956 h 319313"/>
              <a:gd name="connsiteX37" fmla="*/ 201547 w 319218"/>
              <a:gd name="connsiteY37" fmla="*/ 287128 h 319313"/>
              <a:gd name="connsiteX38" fmla="*/ 120190 w 319218"/>
              <a:gd name="connsiteY38" fmla="*/ 240005 h 319313"/>
              <a:gd name="connsiteX39" fmla="*/ 116791 w 319218"/>
              <a:gd name="connsiteY39" fmla="*/ 236696 h 319313"/>
              <a:gd name="connsiteX40" fmla="*/ 116712 w 319218"/>
              <a:gd name="connsiteY40" fmla="*/ 236696 h 319313"/>
              <a:gd name="connsiteX41" fmla="*/ 113402 w 319218"/>
              <a:gd name="connsiteY41" fmla="*/ 233030 h 319313"/>
              <a:gd name="connsiteX42" fmla="*/ 99719 w 319218"/>
              <a:gd name="connsiteY42" fmla="*/ 229462 h 319313"/>
              <a:gd name="connsiteX43" fmla="*/ 67751 w 319218"/>
              <a:gd name="connsiteY43" fmla="*/ 231817 h 319313"/>
              <a:gd name="connsiteX44" fmla="*/ 39618 w 319218"/>
              <a:gd name="connsiteY44" fmla="*/ 216573 h 319313"/>
              <a:gd name="connsiteX45" fmla="*/ 39618 w 319218"/>
              <a:gd name="connsiteY45" fmla="*/ 216653 h 319313"/>
              <a:gd name="connsiteX46" fmla="*/ 23848 w 319218"/>
              <a:gd name="connsiteY46" fmla="*/ 185648 h 319313"/>
              <a:gd name="connsiteX47" fmla="*/ 24205 w 319218"/>
              <a:gd name="connsiteY47" fmla="*/ 165436 h 319313"/>
              <a:gd name="connsiteX48" fmla="*/ 33606 w 319218"/>
              <a:gd name="connsiteY48" fmla="*/ 170146 h 319313"/>
              <a:gd name="connsiteX49" fmla="*/ 61132 w 319218"/>
              <a:gd name="connsiteY49" fmla="*/ 176328 h 319313"/>
              <a:gd name="connsiteX50" fmla="*/ 65137 w 319218"/>
              <a:gd name="connsiteY50" fmla="*/ 175721 h 319313"/>
              <a:gd name="connsiteX51" fmla="*/ 73673 w 319218"/>
              <a:gd name="connsiteY51" fmla="*/ 160736 h 319313"/>
              <a:gd name="connsiteX52" fmla="*/ 68446 w 319218"/>
              <a:gd name="connsiteY52" fmla="*/ 135386 h 319313"/>
              <a:gd name="connsiteX53" fmla="*/ 42490 w 319218"/>
              <a:gd name="connsiteY53" fmla="*/ 110303 h 319313"/>
              <a:gd name="connsiteX54" fmla="*/ 42490 w 319218"/>
              <a:gd name="connsiteY54" fmla="*/ 110303 h 319313"/>
              <a:gd name="connsiteX55" fmla="*/ 44239 w 319218"/>
              <a:gd name="connsiteY55" fmla="*/ 138605 h 319313"/>
              <a:gd name="connsiteX56" fmla="*/ 45719 w 319218"/>
              <a:gd name="connsiteY56" fmla="*/ 148543 h 319313"/>
              <a:gd name="connsiteX57" fmla="*/ 43105 w 319218"/>
              <a:gd name="connsiteY57" fmla="*/ 147499 h 319313"/>
              <a:gd name="connsiteX58" fmla="*/ 26551 w 319218"/>
              <a:gd name="connsiteY58" fmla="*/ 136867 h 319313"/>
              <a:gd name="connsiteX59" fmla="*/ 9219 w 319218"/>
              <a:gd name="connsiteY59" fmla="*/ 137473 h 319313"/>
              <a:gd name="connsiteX60" fmla="*/ 7123 w 319218"/>
              <a:gd name="connsiteY60" fmla="*/ 140702 h 319313"/>
              <a:gd name="connsiteX61" fmla="*/ -360 w 319218"/>
              <a:gd name="connsiteY61" fmla="*/ 189564 h 319313"/>
              <a:gd name="connsiteX62" fmla="*/ 22287 w 319218"/>
              <a:gd name="connsiteY62" fmla="*/ 233904 h 319313"/>
              <a:gd name="connsiteX63" fmla="*/ 22287 w 319218"/>
              <a:gd name="connsiteY63" fmla="*/ 233904 h 319313"/>
              <a:gd name="connsiteX64" fmla="*/ 22287 w 319218"/>
              <a:gd name="connsiteY64" fmla="*/ 233904 h 319313"/>
              <a:gd name="connsiteX65" fmla="*/ 62524 w 319218"/>
              <a:gd name="connsiteY65" fmla="*/ 255944 h 319313"/>
              <a:gd name="connsiteX66" fmla="*/ 100504 w 319218"/>
              <a:gd name="connsiteY66" fmla="*/ 254981 h 319313"/>
              <a:gd name="connsiteX67" fmla="*/ 102769 w 319218"/>
              <a:gd name="connsiteY67" fmla="*/ 257247 h 319313"/>
              <a:gd name="connsiteX68" fmla="*/ 102947 w 319218"/>
              <a:gd name="connsiteY68" fmla="*/ 257595 h 319313"/>
              <a:gd name="connsiteX69" fmla="*/ 102769 w 319218"/>
              <a:gd name="connsiteY69" fmla="*/ 257595 h 319313"/>
              <a:gd name="connsiteX70" fmla="*/ 195106 w 319218"/>
              <a:gd name="connsiteY70" fmla="*/ 310819 h 319313"/>
              <a:gd name="connsiteX71" fmla="*/ 302072 w 319218"/>
              <a:gd name="connsiteY71" fmla="*/ 310819 h 319313"/>
              <a:gd name="connsiteX72" fmla="*/ 310867 w 319218"/>
              <a:gd name="connsiteY72" fmla="*/ 302113 h 319313"/>
              <a:gd name="connsiteX73" fmla="*/ 310867 w 319218"/>
              <a:gd name="connsiteY73" fmla="*/ 301935 h 319313"/>
              <a:gd name="connsiteX74" fmla="*/ 310867 w 319218"/>
              <a:gd name="connsiteY74" fmla="*/ 301846 h 319313"/>
              <a:gd name="connsiteX75" fmla="*/ 310777 w 319218"/>
              <a:gd name="connsiteY75" fmla="*/ 195138 h 319313"/>
              <a:gd name="connsiteX76" fmla="*/ 257473 w 319218"/>
              <a:gd name="connsiteY76" fmla="*/ 102900 h 319313"/>
              <a:gd name="connsiteX77" fmla="*/ 256689 w 319218"/>
              <a:gd name="connsiteY77" fmla="*/ 102027 h 319313"/>
              <a:gd name="connsiteX78" fmla="*/ 254949 w 319218"/>
              <a:gd name="connsiteY78" fmla="*/ 100457 h 319313"/>
              <a:gd name="connsiteX79" fmla="*/ 255903 w 319218"/>
              <a:gd name="connsiteY79" fmla="*/ 62475 h 319313"/>
              <a:gd name="connsiteX80" fmla="*/ 233953 w 319218"/>
              <a:gd name="connsiteY80" fmla="*/ 22319 h 319313"/>
              <a:gd name="connsiteX81" fmla="*/ 233256 w 319218"/>
              <a:gd name="connsiteY81" fmla="*/ 21624 h 319313"/>
              <a:gd name="connsiteX82" fmla="*/ 189613 w 319218"/>
              <a:gd name="connsiteY82" fmla="*/ -408 h 319313"/>
              <a:gd name="connsiteX83" fmla="*/ 140223 w 319218"/>
              <a:gd name="connsiteY83" fmla="*/ 7254 h 319313"/>
              <a:gd name="connsiteX84" fmla="*/ 134827 w 319218"/>
              <a:gd name="connsiteY84" fmla="*/ 23720 h 319313"/>
              <a:gd name="connsiteX85" fmla="*/ 136914 w 319218"/>
              <a:gd name="connsiteY85" fmla="*/ 26593 h 319313"/>
              <a:gd name="connsiteX86" fmla="*/ 147546 w 319218"/>
              <a:gd name="connsiteY86" fmla="*/ 43057 h 319313"/>
              <a:gd name="connsiteX87" fmla="*/ 148590 w 319218"/>
              <a:gd name="connsiteY87" fmla="*/ 45751 h 319313"/>
              <a:gd name="connsiteX88" fmla="*/ 138485 w 319218"/>
              <a:gd name="connsiteY88" fmla="*/ 44190 h 319313"/>
              <a:gd name="connsiteX89" fmla="*/ 109219 w 319218"/>
              <a:gd name="connsiteY89" fmla="*/ 42532 h 319313"/>
              <a:gd name="connsiteX90" fmla="*/ 100683 w 319218"/>
              <a:gd name="connsiteY90" fmla="*/ 45930 h 319313"/>
              <a:gd name="connsiteX91" fmla="*/ 100683 w 319218"/>
              <a:gd name="connsiteY91" fmla="*/ 45930 h 319313"/>
              <a:gd name="connsiteX92" fmla="*/ 45888 w 319218"/>
              <a:gd name="connsiteY92" fmla="*/ 100634 h 319313"/>
              <a:gd name="connsiteX93" fmla="*/ 42490 w 319218"/>
              <a:gd name="connsiteY93" fmla="*/ 110303 h 319313"/>
              <a:gd name="connsiteX94" fmla="*/ 211305 w 319218"/>
              <a:gd name="connsiteY94" fmla="*/ 242272 h 319313"/>
              <a:gd name="connsiteX95" fmla="*/ 211305 w 319218"/>
              <a:gd name="connsiteY95" fmla="*/ 242272 h 319313"/>
              <a:gd name="connsiteX96" fmla="*/ 180300 w 319218"/>
              <a:gd name="connsiteY96" fmla="*/ 211257 h 319313"/>
              <a:gd name="connsiteX97" fmla="*/ 211305 w 319218"/>
              <a:gd name="connsiteY97" fmla="*/ 180422 h 319313"/>
              <a:gd name="connsiteX98" fmla="*/ 242319 w 319218"/>
              <a:gd name="connsiteY98" fmla="*/ 211257 h 319313"/>
              <a:gd name="connsiteX99" fmla="*/ 211305 w 319218"/>
              <a:gd name="connsiteY99" fmla="*/ 242272 h 319313"/>
              <a:gd name="connsiteX100" fmla="*/ 257036 w 319218"/>
              <a:gd name="connsiteY100" fmla="*/ 211257 h 319313"/>
              <a:gd name="connsiteX101" fmla="*/ 257036 w 319218"/>
              <a:gd name="connsiteY101" fmla="*/ 211257 h 319313"/>
              <a:gd name="connsiteX102" fmla="*/ 211305 w 319218"/>
              <a:gd name="connsiteY102" fmla="*/ 165615 h 319313"/>
              <a:gd name="connsiteX103" fmla="*/ 165483 w 319218"/>
              <a:gd name="connsiteY103" fmla="*/ 211257 h 319313"/>
              <a:gd name="connsiteX104" fmla="*/ 211305 w 319218"/>
              <a:gd name="connsiteY104" fmla="*/ 256900 h 319313"/>
              <a:gd name="connsiteX105" fmla="*/ 257036 w 319218"/>
              <a:gd name="connsiteY105" fmla="*/ 211257 h 319313"/>
              <a:gd name="connsiteX106" fmla="*/ 28031 w 319218"/>
              <a:gd name="connsiteY106" fmla="*/ 83562 h 319313"/>
              <a:gd name="connsiteX107" fmla="*/ 38316 w 319218"/>
              <a:gd name="connsiteY107" fmla="*/ 83562 h 319313"/>
              <a:gd name="connsiteX108" fmla="*/ 38316 w 319218"/>
              <a:gd name="connsiteY108" fmla="*/ 73108 h 319313"/>
              <a:gd name="connsiteX109" fmla="*/ 20111 w 319218"/>
              <a:gd name="connsiteY109" fmla="*/ 54983 h 319313"/>
              <a:gd name="connsiteX110" fmla="*/ 9657 w 319218"/>
              <a:gd name="connsiteY110" fmla="*/ 54983 h 319313"/>
              <a:gd name="connsiteX111" fmla="*/ 9657 w 319218"/>
              <a:gd name="connsiteY111" fmla="*/ 65437 h 319313"/>
              <a:gd name="connsiteX112" fmla="*/ 28031 w 319218"/>
              <a:gd name="connsiteY112" fmla="*/ 83562 h 319313"/>
              <a:gd name="connsiteX113" fmla="*/ 28031 w 319218"/>
              <a:gd name="connsiteY113" fmla="*/ 83562 h 3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19218" h="319313">
                <a:moveTo>
                  <a:pt x="50678" y="61085"/>
                </a:moveTo>
                <a:lnTo>
                  <a:pt x="50678" y="61085"/>
                </a:lnTo>
                <a:cubicBezTo>
                  <a:pt x="53471" y="63877"/>
                  <a:pt x="58082" y="63877"/>
                  <a:pt x="60962" y="61085"/>
                </a:cubicBezTo>
                <a:cubicBezTo>
                  <a:pt x="63925" y="58123"/>
                  <a:pt x="63925" y="53503"/>
                  <a:pt x="60962" y="50631"/>
                </a:cubicBezTo>
                <a:lnTo>
                  <a:pt x="19495" y="9082"/>
                </a:lnTo>
                <a:cubicBezTo>
                  <a:pt x="16623" y="6211"/>
                  <a:pt x="12003" y="6211"/>
                  <a:pt x="9219" y="9082"/>
                </a:cubicBezTo>
                <a:cubicBezTo>
                  <a:pt x="6169" y="12044"/>
                  <a:pt x="6169" y="16665"/>
                  <a:pt x="9219" y="19537"/>
                </a:cubicBezTo>
                <a:lnTo>
                  <a:pt x="50678" y="61085"/>
                </a:lnTo>
                <a:close/>
                <a:moveTo>
                  <a:pt x="73325" y="38348"/>
                </a:moveTo>
                <a:lnTo>
                  <a:pt x="73325" y="38348"/>
                </a:lnTo>
                <a:cubicBezTo>
                  <a:pt x="76118" y="41221"/>
                  <a:pt x="80729" y="41221"/>
                  <a:pt x="83611" y="38348"/>
                </a:cubicBezTo>
                <a:cubicBezTo>
                  <a:pt x="86572" y="35475"/>
                  <a:pt x="86572" y="30856"/>
                  <a:pt x="83611" y="27983"/>
                </a:cubicBezTo>
                <a:lnTo>
                  <a:pt x="65316" y="9689"/>
                </a:lnTo>
                <a:cubicBezTo>
                  <a:pt x="62444" y="6906"/>
                  <a:pt x="57823" y="6906"/>
                  <a:pt x="55040" y="9689"/>
                </a:cubicBezTo>
                <a:cubicBezTo>
                  <a:pt x="52079" y="12481"/>
                  <a:pt x="52079" y="17360"/>
                  <a:pt x="55040" y="20053"/>
                </a:cubicBezTo>
                <a:lnTo>
                  <a:pt x="73325" y="38348"/>
                </a:lnTo>
                <a:close/>
                <a:moveTo>
                  <a:pt x="68446" y="135386"/>
                </a:moveTo>
                <a:lnTo>
                  <a:pt x="68446" y="135386"/>
                </a:lnTo>
                <a:cubicBezTo>
                  <a:pt x="67581" y="128420"/>
                  <a:pt x="67055" y="121364"/>
                  <a:pt x="66886" y="114477"/>
                </a:cubicBezTo>
                <a:lnTo>
                  <a:pt x="114445" y="66837"/>
                </a:lnTo>
                <a:cubicBezTo>
                  <a:pt x="121412" y="67007"/>
                  <a:pt x="128378" y="67614"/>
                  <a:pt x="135345" y="68488"/>
                </a:cubicBezTo>
                <a:cubicBezTo>
                  <a:pt x="143800" y="69620"/>
                  <a:pt x="152336" y="71191"/>
                  <a:pt x="160606" y="73626"/>
                </a:cubicBezTo>
                <a:cubicBezTo>
                  <a:pt x="161826" y="73973"/>
                  <a:pt x="163218" y="74152"/>
                  <a:pt x="164529" y="74062"/>
                </a:cubicBezTo>
                <a:cubicBezTo>
                  <a:pt x="171238" y="73893"/>
                  <a:pt x="176634" y="68140"/>
                  <a:pt x="176286" y="61344"/>
                </a:cubicBezTo>
                <a:cubicBezTo>
                  <a:pt x="175938" y="51852"/>
                  <a:pt x="173852" y="42532"/>
                  <a:pt x="170195" y="33557"/>
                </a:cubicBezTo>
                <a:cubicBezTo>
                  <a:pt x="168793" y="30508"/>
                  <a:pt x="167233" y="27288"/>
                  <a:pt x="165483" y="24237"/>
                </a:cubicBezTo>
                <a:cubicBezTo>
                  <a:pt x="172112" y="22756"/>
                  <a:pt x="178989" y="22587"/>
                  <a:pt x="185786" y="23890"/>
                </a:cubicBezTo>
                <a:cubicBezTo>
                  <a:pt x="196846" y="25718"/>
                  <a:pt x="207469" y="30686"/>
                  <a:pt x="216184" y="39133"/>
                </a:cubicBezTo>
                <a:lnTo>
                  <a:pt x="216622" y="39659"/>
                </a:lnTo>
                <a:cubicBezTo>
                  <a:pt x="224719" y="47580"/>
                  <a:pt x="229690" y="57517"/>
                  <a:pt x="231864" y="67702"/>
                </a:cubicBezTo>
                <a:cubicBezTo>
                  <a:pt x="234300" y="78335"/>
                  <a:pt x="233345" y="89484"/>
                  <a:pt x="229421" y="99761"/>
                </a:cubicBezTo>
                <a:cubicBezTo>
                  <a:pt x="227682" y="104114"/>
                  <a:pt x="228903" y="109600"/>
                  <a:pt x="232730" y="112998"/>
                </a:cubicBezTo>
                <a:lnTo>
                  <a:pt x="236566" y="116663"/>
                </a:lnTo>
                <a:lnTo>
                  <a:pt x="239616" y="119795"/>
                </a:lnTo>
                <a:lnTo>
                  <a:pt x="240053" y="120231"/>
                </a:lnTo>
                <a:cubicBezTo>
                  <a:pt x="263566" y="143575"/>
                  <a:pt x="279246" y="171885"/>
                  <a:pt x="287086" y="201410"/>
                </a:cubicBezTo>
                <a:cubicBezTo>
                  <a:pt x="294757" y="229899"/>
                  <a:pt x="295454" y="260119"/>
                  <a:pt x="288826" y="288956"/>
                </a:cubicBezTo>
                <a:cubicBezTo>
                  <a:pt x="260087" y="295405"/>
                  <a:pt x="230116" y="294700"/>
                  <a:pt x="201547" y="287128"/>
                </a:cubicBezTo>
                <a:cubicBezTo>
                  <a:pt x="171754" y="279111"/>
                  <a:pt x="143533" y="263349"/>
                  <a:pt x="120190" y="240005"/>
                </a:cubicBezTo>
                <a:lnTo>
                  <a:pt x="116791" y="236696"/>
                </a:lnTo>
                <a:lnTo>
                  <a:pt x="116712" y="236696"/>
                </a:lnTo>
                <a:lnTo>
                  <a:pt x="113402" y="233030"/>
                </a:lnTo>
                <a:cubicBezTo>
                  <a:pt x="110084" y="229115"/>
                  <a:pt x="104687" y="227455"/>
                  <a:pt x="99719" y="229462"/>
                </a:cubicBezTo>
                <a:cubicBezTo>
                  <a:pt x="89443" y="233378"/>
                  <a:pt x="78205" y="234083"/>
                  <a:pt x="67751" y="231817"/>
                </a:cubicBezTo>
                <a:cubicBezTo>
                  <a:pt x="57475" y="229721"/>
                  <a:pt x="47628" y="224583"/>
                  <a:pt x="39618" y="216573"/>
                </a:cubicBezTo>
                <a:lnTo>
                  <a:pt x="39618" y="216653"/>
                </a:lnTo>
                <a:cubicBezTo>
                  <a:pt x="30824" y="207859"/>
                  <a:pt x="25597" y="197146"/>
                  <a:pt x="23848" y="185648"/>
                </a:cubicBezTo>
                <a:cubicBezTo>
                  <a:pt x="22715" y="179110"/>
                  <a:pt x="22804" y="172144"/>
                  <a:pt x="24205" y="165436"/>
                </a:cubicBezTo>
                <a:cubicBezTo>
                  <a:pt x="27336" y="167185"/>
                  <a:pt x="30475" y="168834"/>
                  <a:pt x="33606" y="170146"/>
                </a:cubicBezTo>
                <a:cubicBezTo>
                  <a:pt x="42490" y="173803"/>
                  <a:pt x="51722" y="175721"/>
                  <a:pt x="61132" y="176328"/>
                </a:cubicBezTo>
                <a:cubicBezTo>
                  <a:pt x="62444" y="176328"/>
                  <a:pt x="63925" y="176237"/>
                  <a:pt x="65137" y="175721"/>
                </a:cubicBezTo>
                <a:cubicBezTo>
                  <a:pt x="71765" y="174150"/>
                  <a:pt x="75422" y="167185"/>
                  <a:pt x="73673" y="160736"/>
                </a:cubicBezTo>
                <a:cubicBezTo>
                  <a:pt x="71408" y="152370"/>
                  <a:pt x="69669" y="143833"/>
                  <a:pt x="68446" y="135386"/>
                </a:cubicBezTo>
                <a:close/>
                <a:moveTo>
                  <a:pt x="42490" y="110303"/>
                </a:moveTo>
                <a:lnTo>
                  <a:pt x="42490" y="110303"/>
                </a:lnTo>
                <a:cubicBezTo>
                  <a:pt x="42490" y="119795"/>
                  <a:pt x="43017" y="129115"/>
                  <a:pt x="44239" y="138605"/>
                </a:cubicBezTo>
                <a:cubicBezTo>
                  <a:pt x="44756" y="141925"/>
                  <a:pt x="45104" y="145233"/>
                  <a:pt x="45719" y="148543"/>
                </a:cubicBezTo>
                <a:lnTo>
                  <a:pt x="43105" y="147499"/>
                </a:lnTo>
                <a:cubicBezTo>
                  <a:pt x="37093" y="145054"/>
                  <a:pt x="31519" y="141488"/>
                  <a:pt x="26551" y="136867"/>
                </a:cubicBezTo>
                <a:cubicBezTo>
                  <a:pt x="21591" y="132335"/>
                  <a:pt x="13831" y="132602"/>
                  <a:pt x="9219" y="137473"/>
                </a:cubicBezTo>
                <a:cubicBezTo>
                  <a:pt x="8346" y="138605"/>
                  <a:pt x="7560" y="139569"/>
                  <a:pt x="7123" y="140702"/>
                </a:cubicBezTo>
                <a:cubicBezTo>
                  <a:pt x="-538" y="155946"/>
                  <a:pt x="-2974" y="173107"/>
                  <a:pt x="-360" y="189564"/>
                </a:cubicBezTo>
                <a:cubicBezTo>
                  <a:pt x="2253" y="205941"/>
                  <a:pt x="9737" y="221363"/>
                  <a:pt x="22287" y="233904"/>
                </a:cubicBezTo>
                <a:lnTo>
                  <a:pt x="22287" y="233904"/>
                </a:lnTo>
                <a:lnTo>
                  <a:pt x="22287" y="233904"/>
                </a:lnTo>
                <a:cubicBezTo>
                  <a:pt x="33606" y="245490"/>
                  <a:pt x="47806" y="252716"/>
                  <a:pt x="62524" y="255944"/>
                </a:cubicBezTo>
                <a:cubicBezTo>
                  <a:pt x="75074" y="258558"/>
                  <a:pt x="87963" y="258211"/>
                  <a:pt x="100504" y="254981"/>
                </a:cubicBezTo>
                <a:lnTo>
                  <a:pt x="102769" y="257247"/>
                </a:lnTo>
                <a:lnTo>
                  <a:pt x="102947" y="257595"/>
                </a:lnTo>
                <a:lnTo>
                  <a:pt x="102769" y="257595"/>
                </a:lnTo>
                <a:cubicBezTo>
                  <a:pt x="129253" y="283908"/>
                  <a:pt x="161309" y="301757"/>
                  <a:pt x="195106" y="310819"/>
                </a:cubicBezTo>
                <a:cubicBezTo>
                  <a:pt x="230116" y="320319"/>
                  <a:pt x="267053" y="320319"/>
                  <a:pt x="302072" y="310819"/>
                </a:cubicBezTo>
                <a:cubicBezTo>
                  <a:pt x="306514" y="309686"/>
                  <a:pt x="309734" y="306289"/>
                  <a:pt x="310867" y="302113"/>
                </a:cubicBezTo>
                <a:lnTo>
                  <a:pt x="310867" y="301935"/>
                </a:lnTo>
                <a:lnTo>
                  <a:pt x="310867" y="301846"/>
                </a:lnTo>
                <a:cubicBezTo>
                  <a:pt x="320188" y="266917"/>
                  <a:pt x="320188" y="230069"/>
                  <a:pt x="310777" y="195138"/>
                </a:cubicBezTo>
                <a:cubicBezTo>
                  <a:pt x="301724" y="161431"/>
                  <a:pt x="283867" y="129204"/>
                  <a:pt x="257473" y="102900"/>
                </a:cubicBezTo>
                <a:lnTo>
                  <a:pt x="256689" y="102027"/>
                </a:lnTo>
                <a:lnTo>
                  <a:pt x="254949" y="100457"/>
                </a:lnTo>
                <a:cubicBezTo>
                  <a:pt x="258348" y="88084"/>
                  <a:pt x="258606" y="75026"/>
                  <a:pt x="255903" y="62475"/>
                </a:cubicBezTo>
                <a:cubicBezTo>
                  <a:pt x="252773" y="47848"/>
                  <a:pt x="245450" y="33737"/>
                  <a:pt x="233953" y="22319"/>
                </a:cubicBezTo>
                <a:lnTo>
                  <a:pt x="233256" y="21624"/>
                </a:lnTo>
                <a:cubicBezTo>
                  <a:pt x="220885" y="9609"/>
                  <a:pt x="205560" y="2197"/>
                  <a:pt x="189613" y="-408"/>
                </a:cubicBezTo>
                <a:cubicBezTo>
                  <a:pt x="172977" y="-2942"/>
                  <a:pt x="155735" y="-497"/>
                  <a:pt x="140223" y="7254"/>
                </a:cubicBezTo>
                <a:cubicBezTo>
                  <a:pt x="134300" y="10215"/>
                  <a:pt x="131865" y="17708"/>
                  <a:pt x="134827" y="23720"/>
                </a:cubicBezTo>
                <a:cubicBezTo>
                  <a:pt x="135345" y="24675"/>
                  <a:pt x="136049" y="25718"/>
                  <a:pt x="136914" y="26593"/>
                </a:cubicBezTo>
                <a:cubicBezTo>
                  <a:pt x="141446" y="31472"/>
                  <a:pt x="145103" y="37126"/>
                  <a:pt x="147546" y="43057"/>
                </a:cubicBezTo>
                <a:lnTo>
                  <a:pt x="148590" y="45751"/>
                </a:lnTo>
                <a:cubicBezTo>
                  <a:pt x="145281" y="45145"/>
                  <a:pt x="141794" y="44619"/>
                  <a:pt x="138485" y="44190"/>
                </a:cubicBezTo>
                <a:cubicBezTo>
                  <a:pt x="128726" y="42880"/>
                  <a:pt x="118977" y="42442"/>
                  <a:pt x="109219" y="42532"/>
                </a:cubicBezTo>
                <a:cubicBezTo>
                  <a:pt x="105909" y="42532"/>
                  <a:pt x="102947" y="43834"/>
                  <a:pt x="100683" y="45930"/>
                </a:cubicBezTo>
                <a:lnTo>
                  <a:pt x="100683" y="45930"/>
                </a:lnTo>
                <a:lnTo>
                  <a:pt x="45888" y="100634"/>
                </a:lnTo>
                <a:cubicBezTo>
                  <a:pt x="43364" y="103329"/>
                  <a:pt x="42142" y="106727"/>
                  <a:pt x="42490" y="110303"/>
                </a:cubicBezTo>
                <a:close/>
                <a:moveTo>
                  <a:pt x="211305" y="242272"/>
                </a:moveTo>
                <a:lnTo>
                  <a:pt x="211305" y="242272"/>
                </a:lnTo>
                <a:cubicBezTo>
                  <a:pt x="194143" y="242272"/>
                  <a:pt x="180300" y="228507"/>
                  <a:pt x="180300" y="211257"/>
                </a:cubicBezTo>
                <a:cubicBezTo>
                  <a:pt x="180300" y="194184"/>
                  <a:pt x="194143" y="180422"/>
                  <a:pt x="211305" y="180422"/>
                </a:cubicBezTo>
                <a:cubicBezTo>
                  <a:pt x="228377" y="180422"/>
                  <a:pt x="242319" y="194184"/>
                  <a:pt x="242319" y="211257"/>
                </a:cubicBezTo>
                <a:cubicBezTo>
                  <a:pt x="242319" y="228507"/>
                  <a:pt x="228377" y="242272"/>
                  <a:pt x="211305" y="242272"/>
                </a:cubicBezTo>
                <a:close/>
                <a:moveTo>
                  <a:pt x="257036" y="211257"/>
                </a:moveTo>
                <a:lnTo>
                  <a:pt x="257036" y="211257"/>
                </a:lnTo>
                <a:cubicBezTo>
                  <a:pt x="257036" y="185996"/>
                  <a:pt x="236566" y="165615"/>
                  <a:pt x="211305" y="165615"/>
                </a:cubicBezTo>
                <a:cubicBezTo>
                  <a:pt x="186045" y="165615"/>
                  <a:pt x="165483" y="185996"/>
                  <a:pt x="165483" y="211257"/>
                </a:cubicBezTo>
                <a:cubicBezTo>
                  <a:pt x="165483" y="236340"/>
                  <a:pt x="186045" y="256900"/>
                  <a:pt x="211305" y="256900"/>
                </a:cubicBezTo>
                <a:cubicBezTo>
                  <a:pt x="236566" y="256900"/>
                  <a:pt x="257036" y="236518"/>
                  <a:pt x="257036" y="211257"/>
                </a:cubicBezTo>
                <a:close/>
                <a:moveTo>
                  <a:pt x="28031" y="83562"/>
                </a:moveTo>
                <a:cubicBezTo>
                  <a:pt x="30824" y="86524"/>
                  <a:pt x="35524" y="86524"/>
                  <a:pt x="38316" y="83562"/>
                </a:cubicBezTo>
                <a:cubicBezTo>
                  <a:pt x="41188" y="80859"/>
                  <a:pt x="41188" y="76150"/>
                  <a:pt x="38316" y="73108"/>
                </a:cubicBezTo>
                <a:lnTo>
                  <a:pt x="20111" y="54983"/>
                </a:lnTo>
                <a:cubicBezTo>
                  <a:pt x="17229" y="52021"/>
                  <a:pt x="12439" y="52021"/>
                  <a:pt x="9657" y="54983"/>
                </a:cubicBezTo>
                <a:cubicBezTo>
                  <a:pt x="6776" y="57865"/>
                  <a:pt x="6776" y="62475"/>
                  <a:pt x="9657" y="65437"/>
                </a:cubicBezTo>
                <a:lnTo>
                  <a:pt x="28031" y="83562"/>
                </a:lnTo>
                <a:lnTo>
                  <a:pt x="28031" y="83562"/>
                </a:lnTo>
              </a:path>
            </a:pathLst>
          </a:custGeom>
          <a:solidFill>
            <a:schemeClr val="accent4"/>
          </a:solidFill>
          <a:ln w="119" cap="flat">
            <a:noFill/>
            <a:prstDash val="solid"/>
            <a:miter/>
          </a:ln>
        </p:spPr>
        <p:txBody>
          <a:bodyPr rtlCol="0" anchor="ctr"/>
          <a:lstStyle/>
          <a:p>
            <a:endParaRPr lang="zh-CN" altLang="en-US">
              <a:solidFill>
                <a:schemeClr val="tx1">
                  <a:lumMod val="95000"/>
                  <a:lumOff val="5000"/>
                </a:schemeClr>
              </a:solidFill>
              <a:latin typeface="Arial"/>
              <a:ea typeface="微软雅黑"/>
              <a:cs typeface="微软雅黑" panose="020B0503020204020204" charset="-122"/>
              <a:sym typeface="Arial"/>
            </a:endParaRPr>
          </a:p>
        </p:txBody>
      </p:sp>
      <p:sp>
        <p:nvSpPr>
          <p:cNvPr id="35" name="图形 48"/>
          <p:cNvSpPr/>
          <p:nvPr/>
        </p:nvSpPr>
        <p:spPr>
          <a:xfrm flipV="1">
            <a:off x="6024649" y="3527469"/>
            <a:ext cx="319314" cy="319304"/>
          </a:xfrm>
          <a:custGeom>
            <a:avLst/>
            <a:gdLst>
              <a:gd name="connsiteX0" fmla="*/ 253744 w 319314"/>
              <a:gd name="connsiteY0" fmla="*/ 253745 h 319304"/>
              <a:gd name="connsiteX1" fmla="*/ 253744 w 319314"/>
              <a:gd name="connsiteY1" fmla="*/ 253745 h 319304"/>
              <a:gd name="connsiteX2" fmla="*/ 158372 w 319314"/>
              <a:gd name="connsiteY2" fmla="*/ 293382 h 319304"/>
              <a:gd name="connsiteX3" fmla="*/ 62732 w 319314"/>
              <a:gd name="connsiteY3" fmla="*/ 253745 h 319304"/>
              <a:gd name="connsiteX4" fmla="*/ 62732 w 319314"/>
              <a:gd name="connsiteY4" fmla="*/ 253834 h 319304"/>
              <a:gd name="connsiteX5" fmla="*/ 62732 w 319314"/>
              <a:gd name="connsiteY5" fmla="*/ 253745 h 319304"/>
              <a:gd name="connsiteX6" fmla="*/ 23194 w 319314"/>
              <a:gd name="connsiteY6" fmla="*/ 158284 h 319304"/>
              <a:gd name="connsiteX7" fmla="*/ 62732 w 319314"/>
              <a:gd name="connsiteY7" fmla="*/ 62823 h 319304"/>
              <a:gd name="connsiteX8" fmla="*/ 158372 w 319314"/>
              <a:gd name="connsiteY8" fmla="*/ 23195 h 319304"/>
              <a:gd name="connsiteX9" fmla="*/ 264983 w 319314"/>
              <a:gd name="connsiteY9" fmla="*/ 23195 h 319304"/>
              <a:gd name="connsiteX10" fmla="*/ 264983 w 319314"/>
              <a:gd name="connsiteY10" fmla="*/ 71447 h 319304"/>
              <a:gd name="connsiteX11" fmla="*/ 265161 w 319314"/>
              <a:gd name="connsiteY11" fmla="*/ 71447 h 319304"/>
              <a:gd name="connsiteX12" fmla="*/ 267417 w 319314"/>
              <a:gd name="connsiteY12" fmla="*/ 78503 h 319304"/>
              <a:gd name="connsiteX13" fmla="*/ 286754 w 319314"/>
              <a:gd name="connsiteY13" fmla="*/ 116302 h 319304"/>
              <a:gd name="connsiteX14" fmla="*/ 293381 w 319314"/>
              <a:gd name="connsiteY14" fmla="*/ 158284 h 319304"/>
              <a:gd name="connsiteX15" fmla="*/ 254360 w 319314"/>
              <a:gd name="connsiteY15" fmla="*/ 253228 h 319304"/>
              <a:gd name="connsiteX16" fmla="*/ 253744 w 319314"/>
              <a:gd name="connsiteY16" fmla="*/ 253745 h 319304"/>
              <a:gd name="connsiteX17" fmla="*/ 78760 w 319314"/>
              <a:gd name="connsiteY17" fmla="*/ 111601 h 319304"/>
              <a:gd name="connsiteX18" fmla="*/ 78760 w 319314"/>
              <a:gd name="connsiteY18" fmla="*/ 111601 h 319304"/>
              <a:gd name="connsiteX19" fmla="*/ 71357 w 319314"/>
              <a:gd name="connsiteY19" fmla="*/ 119094 h 319304"/>
              <a:gd name="connsiteX20" fmla="*/ 78760 w 319314"/>
              <a:gd name="connsiteY20" fmla="*/ 126317 h 319304"/>
              <a:gd name="connsiteX21" fmla="*/ 237806 w 319314"/>
              <a:gd name="connsiteY21" fmla="*/ 126317 h 319304"/>
              <a:gd name="connsiteX22" fmla="*/ 245119 w 319314"/>
              <a:gd name="connsiteY22" fmla="*/ 119094 h 319304"/>
              <a:gd name="connsiteX23" fmla="*/ 237806 w 319314"/>
              <a:gd name="connsiteY23" fmla="*/ 111601 h 319304"/>
              <a:gd name="connsiteX24" fmla="*/ 78760 w 319314"/>
              <a:gd name="connsiteY24" fmla="*/ 111601 h 319304"/>
              <a:gd name="connsiteX25" fmla="*/ 78760 w 319314"/>
              <a:gd name="connsiteY25" fmla="*/ 150882 h 319304"/>
              <a:gd name="connsiteX26" fmla="*/ 78760 w 319314"/>
              <a:gd name="connsiteY26" fmla="*/ 150882 h 319304"/>
              <a:gd name="connsiteX27" fmla="*/ 71357 w 319314"/>
              <a:gd name="connsiteY27" fmla="*/ 158284 h 319304"/>
              <a:gd name="connsiteX28" fmla="*/ 78760 w 319314"/>
              <a:gd name="connsiteY28" fmla="*/ 165687 h 319304"/>
              <a:gd name="connsiteX29" fmla="*/ 237806 w 319314"/>
              <a:gd name="connsiteY29" fmla="*/ 165687 h 319304"/>
              <a:gd name="connsiteX30" fmla="*/ 245119 w 319314"/>
              <a:gd name="connsiteY30" fmla="*/ 158284 h 319304"/>
              <a:gd name="connsiteX31" fmla="*/ 237806 w 319314"/>
              <a:gd name="connsiteY31" fmla="*/ 150882 h 319304"/>
              <a:gd name="connsiteX32" fmla="*/ 78760 w 319314"/>
              <a:gd name="connsiteY32" fmla="*/ 150882 h 319304"/>
              <a:gd name="connsiteX33" fmla="*/ 78760 w 319314"/>
              <a:gd name="connsiteY33" fmla="*/ 190161 h 319304"/>
              <a:gd name="connsiteX34" fmla="*/ 78760 w 319314"/>
              <a:gd name="connsiteY34" fmla="*/ 190161 h 319304"/>
              <a:gd name="connsiteX35" fmla="*/ 71357 w 319314"/>
              <a:gd name="connsiteY35" fmla="*/ 197564 h 319304"/>
              <a:gd name="connsiteX36" fmla="*/ 78760 w 319314"/>
              <a:gd name="connsiteY36" fmla="*/ 204966 h 319304"/>
              <a:gd name="connsiteX37" fmla="*/ 237806 w 319314"/>
              <a:gd name="connsiteY37" fmla="*/ 204966 h 319304"/>
              <a:gd name="connsiteX38" fmla="*/ 245119 w 319314"/>
              <a:gd name="connsiteY38" fmla="*/ 197564 h 319304"/>
              <a:gd name="connsiteX39" fmla="*/ 237806 w 319314"/>
              <a:gd name="connsiteY39" fmla="*/ 190161 h 319304"/>
              <a:gd name="connsiteX40" fmla="*/ 78760 w 319314"/>
              <a:gd name="connsiteY40" fmla="*/ 190161 h 319304"/>
              <a:gd name="connsiteX41" fmla="*/ 158372 w 319314"/>
              <a:gd name="connsiteY41" fmla="*/ 317937 h 319304"/>
              <a:gd name="connsiteX42" fmla="*/ 271252 w 319314"/>
              <a:gd name="connsiteY42" fmla="*/ 270995 h 319304"/>
              <a:gd name="connsiteX43" fmla="*/ 271778 w 319314"/>
              <a:gd name="connsiteY43" fmla="*/ 270380 h 319304"/>
              <a:gd name="connsiteX44" fmla="*/ 317944 w 319314"/>
              <a:gd name="connsiteY44" fmla="*/ 158284 h 319304"/>
              <a:gd name="connsiteX45" fmla="*/ 310015 w 319314"/>
              <a:gd name="connsiteY45" fmla="*/ 108811 h 319304"/>
              <a:gd name="connsiteX46" fmla="*/ 289544 w 319314"/>
              <a:gd name="connsiteY46" fmla="*/ 67612 h 319304"/>
              <a:gd name="connsiteX47" fmla="*/ 289544 w 319314"/>
              <a:gd name="connsiteY47" fmla="*/ 10914 h 319304"/>
              <a:gd name="connsiteX48" fmla="*/ 277353 w 319314"/>
              <a:gd name="connsiteY48" fmla="*/ -1368 h 319304"/>
              <a:gd name="connsiteX49" fmla="*/ 277004 w 319314"/>
              <a:gd name="connsiteY49" fmla="*/ -1368 h 319304"/>
              <a:gd name="connsiteX50" fmla="*/ 158372 w 319314"/>
              <a:gd name="connsiteY50" fmla="*/ -1368 h 319304"/>
              <a:gd name="connsiteX51" fmla="*/ 45491 w 319314"/>
              <a:gd name="connsiteY51" fmla="*/ 45225 h 319304"/>
              <a:gd name="connsiteX52" fmla="*/ 45491 w 319314"/>
              <a:gd name="connsiteY52" fmla="*/ 45405 h 319304"/>
              <a:gd name="connsiteX53" fmla="*/ 45313 w 319314"/>
              <a:gd name="connsiteY53" fmla="*/ 45225 h 319304"/>
              <a:gd name="connsiteX54" fmla="*/ -1370 w 319314"/>
              <a:gd name="connsiteY54" fmla="*/ 158284 h 319304"/>
              <a:gd name="connsiteX55" fmla="*/ 45491 w 319314"/>
              <a:gd name="connsiteY55" fmla="*/ 270995 h 319304"/>
              <a:gd name="connsiteX56" fmla="*/ 45313 w 319314"/>
              <a:gd name="connsiteY56" fmla="*/ 270995 h 319304"/>
              <a:gd name="connsiteX57" fmla="*/ 158372 w 319314"/>
              <a:gd name="connsiteY57" fmla="*/ 317937 h 319304"/>
              <a:gd name="connsiteX58" fmla="*/ 158372 w 319314"/>
              <a:gd name="connsiteY58" fmla="*/ 317937 h 31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19314" h="319304">
                <a:moveTo>
                  <a:pt x="253744" y="253745"/>
                </a:moveTo>
                <a:lnTo>
                  <a:pt x="253744" y="253745"/>
                </a:lnTo>
                <a:cubicBezTo>
                  <a:pt x="229270" y="278219"/>
                  <a:pt x="195653" y="293382"/>
                  <a:pt x="158372" y="293382"/>
                </a:cubicBezTo>
                <a:cubicBezTo>
                  <a:pt x="121090" y="293382"/>
                  <a:pt x="87295" y="278219"/>
                  <a:pt x="62732" y="253745"/>
                </a:cubicBezTo>
                <a:lnTo>
                  <a:pt x="62732" y="253834"/>
                </a:lnTo>
                <a:lnTo>
                  <a:pt x="62732" y="253745"/>
                </a:lnTo>
                <a:cubicBezTo>
                  <a:pt x="38258" y="229360"/>
                  <a:pt x="23194" y="195566"/>
                  <a:pt x="23194" y="158284"/>
                </a:cubicBezTo>
                <a:cubicBezTo>
                  <a:pt x="23194" y="120832"/>
                  <a:pt x="38258" y="87038"/>
                  <a:pt x="62732" y="62823"/>
                </a:cubicBezTo>
                <a:cubicBezTo>
                  <a:pt x="87295" y="38348"/>
                  <a:pt x="120920" y="23195"/>
                  <a:pt x="158372" y="23195"/>
                </a:cubicBezTo>
                <a:lnTo>
                  <a:pt x="264983" y="23195"/>
                </a:lnTo>
                <a:lnTo>
                  <a:pt x="264983" y="71447"/>
                </a:lnTo>
                <a:lnTo>
                  <a:pt x="265161" y="71447"/>
                </a:lnTo>
                <a:cubicBezTo>
                  <a:pt x="265161" y="73883"/>
                  <a:pt x="265856" y="76407"/>
                  <a:pt x="267417" y="78503"/>
                </a:cubicBezTo>
                <a:cubicBezTo>
                  <a:pt x="275783" y="89999"/>
                  <a:pt x="282401" y="102718"/>
                  <a:pt x="286754" y="116302"/>
                </a:cubicBezTo>
                <a:cubicBezTo>
                  <a:pt x="291026" y="129538"/>
                  <a:pt x="293381" y="143478"/>
                  <a:pt x="293381" y="158284"/>
                </a:cubicBezTo>
                <a:cubicBezTo>
                  <a:pt x="293381" y="195299"/>
                  <a:pt x="278396" y="228923"/>
                  <a:pt x="254360" y="253228"/>
                </a:cubicBezTo>
                <a:lnTo>
                  <a:pt x="253744" y="253745"/>
                </a:lnTo>
                <a:close/>
                <a:moveTo>
                  <a:pt x="78760" y="111601"/>
                </a:moveTo>
                <a:lnTo>
                  <a:pt x="78760" y="111601"/>
                </a:lnTo>
                <a:cubicBezTo>
                  <a:pt x="74577" y="111601"/>
                  <a:pt x="71357" y="114910"/>
                  <a:pt x="71357" y="119094"/>
                </a:cubicBezTo>
                <a:cubicBezTo>
                  <a:pt x="71357" y="122921"/>
                  <a:pt x="74577" y="126317"/>
                  <a:pt x="78760" y="126317"/>
                </a:cubicBezTo>
                <a:lnTo>
                  <a:pt x="237806" y="126317"/>
                </a:lnTo>
                <a:cubicBezTo>
                  <a:pt x="241990" y="126317"/>
                  <a:pt x="245119" y="122921"/>
                  <a:pt x="245119" y="119094"/>
                </a:cubicBezTo>
                <a:cubicBezTo>
                  <a:pt x="245119" y="114910"/>
                  <a:pt x="241990" y="111601"/>
                  <a:pt x="237806" y="111601"/>
                </a:cubicBezTo>
                <a:lnTo>
                  <a:pt x="78760" y="111601"/>
                </a:lnTo>
                <a:close/>
                <a:moveTo>
                  <a:pt x="78760" y="150882"/>
                </a:moveTo>
                <a:lnTo>
                  <a:pt x="78760" y="150882"/>
                </a:lnTo>
                <a:cubicBezTo>
                  <a:pt x="74577" y="150882"/>
                  <a:pt x="71357" y="154103"/>
                  <a:pt x="71357" y="158284"/>
                </a:cubicBezTo>
                <a:cubicBezTo>
                  <a:pt x="71357" y="162289"/>
                  <a:pt x="74577" y="165687"/>
                  <a:pt x="78760" y="165687"/>
                </a:cubicBezTo>
                <a:lnTo>
                  <a:pt x="237806" y="165687"/>
                </a:lnTo>
                <a:cubicBezTo>
                  <a:pt x="241990" y="165687"/>
                  <a:pt x="245119" y="162289"/>
                  <a:pt x="245119" y="158284"/>
                </a:cubicBezTo>
                <a:cubicBezTo>
                  <a:pt x="245119" y="154103"/>
                  <a:pt x="241990" y="150882"/>
                  <a:pt x="237806" y="150882"/>
                </a:cubicBezTo>
                <a:lnTo>
                  <a:pt x="78760" y="150882"/>
                </a:lnTo>
                <a:close/>
                <a:moveTo>
                  <a:pt x="78760" y="190161"/>
                </a:moveTo>
                <a:lnTo>
                  <a:pt x="78760" y="190161"/>
                </a:lnTo>
                <a:cubicBezTo>
                  <a:pt x="74577" y="190161"/>
                  <a:pt x="71357" y="193470"/>
                  <a:pt x="71357" y="197564"/>
                </a:cubicBezTo>
                <a:cubicBezTo>
                  <a:pt x="71357" y="201578"/>
                  <a:pt x="74577" y="204966"/>
                  <a:pt x="78760" y="204966"/>
                </a:cubicBezTo>
                <a:lnTo>
                  <a:pt x="237806" y="204966"/>
                </a:lnTo>
                <a:cubicBezTo>
                  <a:pt x="241990" y="204966"/>
                  <a:pt x="245119" y="201578"/>
                  <a:pt x="245119" y="197564"/>
                </a:cubicBezTo>
                <a:cubicBezTo>
                  <a:pt x="245119" y="193470"/>
                  <a:pt x="241990" y="190161"/>
                  <a:pt x="237806" y="190161"/>
                </a:cubicBezTo>
                <a:lnTo>
                  <a:pt x="78760" y="190161"/>
                </a:lnTo>
                <a:close/>
                <a:moveTo>
                  <a:pt x="158372" y="317937"/>
                </a:moveTo>
                <a:cubicBezTo>
                  <a:pt x="202440" y="317937"/>
                  <a:pt x="242337" y="300000"/>
                  <a:pt x="271252" y="270995"/>
                </a:cubicBezTo>
                <a:lnTo>
                  <a:pt x="271778" y="270380"/>
                </a:lnTo>
                <a:cubicBezTo>
                  <a:pt x="300346" y="241553"/>
                  <a:pt x="317944" y="201836"/>
                  <a:pt x="317944" y="158284"/>
                </a:cubicBezTo>
                <a:cubicBezTo>
                  <a:pt x="317944" y="141035"/>
                  <a:pt x="315152" y="124400"/>
                  <a:pt x="310015" y="108811"/>
                </a:cubicBezTo>
                <a:cubicBezTo>
                  <a:pt x="305224" y="94004"/>
                  <a:pt x="298250" y="80152"/>
                  <a:pt x="289544" y="67612"/>
                </a:cubicBezTo>
                <a:lnTo>
                  <a:pt x="289544" y="10914"/>
                </a:lnTo>
                <a:cubicBezTo>
                  <a:pt x="289544" y="4117"/>
                  <a:pt x="284140" y="-1368"/>
                  <a:pt x="277353" y="-1368"/>
                </a:cubicBezTo>
                <a:lnTo>
                  <a:pt x="277004" y="-1368"/>
                </a:lnTo>
                <a:lnTo>
                  <a:pt x="158372" y="-1368"/>
                </a:lnTo>
                <a:cubicBezTo>
                  <a:pt x="114293" y="-1368"/>
                  <a:pt x="74407" y="16658"/>
                  <a:pt x="45491" y="45225"/>
                </a:cubicBezTo>
                <a:lnTo>
                  <a:pt x="45491" y="45405"/>
                </a:lnTo>
                <a:lnTo>
                  <a:pt x="45313" y="45225"/>
                </a:lnTo>
                <a:cubicBezTo>
                  <a:pt x="16567" y="74230"/>
                  <a:pt x="-1370" y="114215"/>
                  <a:pt x="-1370" y="158284"/>
                </a:cubicBezTo>
                <a:cubicBezTo>
                  <a:pt x="-1370" y="202184"/>
                  <a:pt x="16567" y="242079"/>
                  <a:pt x="45491" y="270995"/>
                </a:cubicBezTo>
                <a:lnTo>
                  <a:pt x="45313" y="270995"/>
                </a:lnTo>
                <a:cubicBezTo>
                  <a:pt x="74407" y="300000"/>
                  <a:pt x="114293" y="317937"/>
                  <a:pt x="158372" y="317937"/>
                </a:cubicBezTo>
                <a:lnTo>
                  <a:pt x="158372" y="317937"/>
                </a:lnTo>
              </a:path>
            </a:pathLst>
          </a:custGeom>
          <a:solidFill>
            <a:schemeClr val="accent1"/>
          </a:solidFill>
          <a:ln w="119" cap="flat">
            <a:noFill/>
            <a:prstDash val="solid"/>
            <a:miter/>
          </a:ln>
        </p:spPr>
        <p:txBody>
          <a:bodyPr rtlCol="0" anchor="ctr"/>
          <a:lstStyle/>
          <a:p>
            <a:endParaRPr lang="zh-CN" altLang="en-US">
              <a:solidFill>
                <a:schemeClr val="tx1">
                  <a:lumMod val="95000"/>
                  <a:lumOff val="5000"/>
                </a:schemeClr>
              </a:solidFill>
              <a:latin typeface="Arial"/>
              <a:ea typeface="微软雅黑"/>
              <a:cs typeface="微软雅黑" panose="020B0503020204020204" charset="-122"/>
              <a:sym typeface="Arial"/>
            </a:endParaRPr>
          </a:p>
        </p:txBody>
      </p:sp>
      <p:sp>
        <p:nvSpPr>
          <p:cNvPr id="40" name="图形 53"/>
          <p:cNvSpPr/>
          <p:nvPr/>
        </p:nvSpPr>
        <p:spPr>
          <a:xfrm flipV="1">
            <a:off x="6024706" y="5326983"/>
            <a:ext cx="319200" cy="319313"/>
          </a:xfrm>
          <a:custGeom>
            <a:avLst/>
            <a:gdLst>
              <a:gd name="connsiteX0" fmla="*/ 279909 w 319200"/>
              <a:gd name="connsiteY0" fmla="*/ 269492 h 319313"/>
              <a:gd name="connsiteX1" fmla="*/ 279909 w 319200"/>
              <a:gd name="connsiteY1" fmla="*/ 269492 h 319313"/>
              <a:gd name="connsiteX2" fmla="*/ 251440 w 319200"/>
              <a:gd name="connsiteY2" fmla="*/ 240751 h 319313"/>
              <a:gd name="connsiteX3" fmla="*/ 267359 w 319200"/>
              <a:gd name="connsiteY3" fmla="*/ 236505 h 319313"/>
              <a:gd name="connsiteX4" fmla="*/ 296009 w 319200"/>
              <a:gd name="connsiteY4" fmla="*/ 265065 h 319313"/>
              <a:gd name="connsiteX5" fmla="*/ 279909 w 319200"/>
              <a:gd name="connsiteY5" fmla="*/ 269492 h 319313"/>
              <a:gd name="connsiteX6" fmla="*/ 265059 w 319200"/>
              <a:gd name="connsiteY6" fmla="*/ 295923 h 319313"/>
              <a:gd name="connsiteX7" fmla="*/ 265059 w 319200"/>
              <a:gd name="connsiteY7" fmla="*/ 295923 h 319313"/>
              <a:gd name="connsiteX8" fmla="*/ 236410 w 319200"/>
              <a:gd name="connsiteY8" fmla="*/ 267364 h 319313"/>
              <a:gd name="connsiteX9" fmla="*/ 240828 w 319200"/>
              <a:gd name="connsiteY9" fmla="*/ 251364 h 319313"/>
              <a:gd name="connsiteX10" fmla="*/ 269478 w 319200"/>
              <a:gd name="connsiteY10" fmla="*/ 280014 h 319313"/>
              <a:gd name="connsiteX11" fmla="*/ 265059 w 319200"/>
              <a:gd name="connsiteY11" fmla="*/ 295923 h 319313"/>
              <a:gd name="connsiteX12" fmla="*/ 166107 w 319200"/>
              <a:gd name="connsiteY12" fmla="*/ 183977 h 319313"/>
              <a:gd name="connsiteX13" fmla="*/ 166107 w 319200"/>
              <a:gd name="connsiteY13" fmla="*/ 183977 h 319313"/>
              <a:gd name="connsiteX14" fmla="*/ 155757 w 319200"/>
              <a:gd name="connsiteY14" fmla="*/ 185744 h 319313"/>
              <a:gd name="connsiteX15" fmla="*/ 134541 w 319200"/>
              <a:gd name="connsiteY15" fmla="*/ 176905 h 319313"/>
              <a:gd name="connsiteX16" fmla="*/ 134541 w 319200"/>
              <a:gd name="connsiteY16" fmla="*/ 176905 h 319313"/>
              <a:gd name="connsiteX17" fmla="*/ 125786 w 319200"/>
              <a:gd name="connsiteY17" fmla="*/ 155681 h 319313"/>
              <a:gd name="connsiteX18" fmla="*/ 134541 w 319200"/>
              <a:gd name="connsiteY18" fmla="*/ 134637 h 319313"/>
              <a:gd name="connsiteX19" fmla="*/ 155757 w 319200"/>
              <a:gd name="connsiteY19" fmla="*/ 125790 h 319313"/>
              <a:gd name="connsiteX20" fmla="*/ 176891 w 319200"/>
              <a:gd name="connsiteY20" fmla="*/ 134456 h 319313"/>
              <a:gd name="connsiteX21" fmla="*/ 176891 w 319200"/>
              <a:gd name="connsiteY21" fmla="*/ 134637 h 319313"/>
              <a:gd name="connsiteX22" fmla="*/ 185647 w 319200"/>
              <a:gd name="connsiteY22" fmla="*/ 155681 h 319313"/>
              <a:gd name="connsiteX23" fmla="*/ 183881 w 319200"/>
              <a:gd name="connsiteY23" fmla="*/ 166121 h 319313"/>
              <a:gd name="connsiteX24" fmla="*/ 164604 w 319200"/>
              <a:gd name="connsiteY24" fmla="*/ 146924 h 319313"/>
              <a:gd name="connsiteX25" fmla="*/ 146919 w 319200"/>
              <a:gd name="connsiteY25" fmla="*/ 146924 h 319313"/>
              <a:gd name="connsiteX26" fmla="*/ 146919 w 319200"/>
              <a:gd name="connsiteY26" fmla="*/ 164527 h 319313"/>
              <a:gd name="connsiteX27" fmla="*/ 166107 w 319200"/>
              <a:gd name="connsiteY27" fmla="*/ 183977 h 319313"/>
              <a:gd name="connsiteX28" fmla="*/ 155757 w 319200"/>
              <a:gd name="connsiteY28" fmla="*/ 200602 h 319313"/>
              <a:gd name="connsiteX29" fmla="*/ 155757 w 319200"/>
              <a:gd name="connsiteY29" fmla="*/ 200602 h 319313"/>
              <a:gd name="connsiteX30" fmla="*/ 177515 w 319200"/>
              <a:gd name="connsiteY30" fmla="*/ 195124 h 319313"/>
              <a:gd name="connsiteX31" fmla="*/ 204744 w 319200"/>
              <a:gd name="connsiteY31" fmla="*/ 222442 h 319313"/>
              <a:gd name="connsiteX32" fmla="*/ 155757 w 319200"/>
              <a:gd name="connsiteY32" fmla="*/ 238271 h 319313"/>
              <a:gd name="connsiteX33" fmla="*/ 97398 w 319200"/>
              <a:gd name="connsiteY33" fmla="*/ 214220 h 319313"/>
              <a:gd name="connsiteX34" fmla="*/ 97398 w 319200"/>
              <a:gd name="connsiteY34" fmla="*/ 214310 h 319313"/>
              <a:gd name="connsiteX35" fmla="*/ 97398 w 319200"/>
              <a:gd name="connsiteY35" fmla="*/ 214220 h 319313"/>
              <a:gd name="connsiteX36" fmla="*/ 73167 w 319200"/>
              <a:gd name="connsiteY36" fmla="*/ 155681 h 319313"/>
              <a:gd name="connsiteX37" fmla="*/ 97398 w 319200"/>
              <a:gd name="connsiteY37" fmla="*/ 97412 h 319313"/>
              <a:gd name="connsiteX38" fmla="*/ 155757 w 319200"/>
              <a:gd name="connsiteY38" fmla="*/ 73090 h 319313"/>
              <a:gd name="connsiteX39" fmla="*/ 213772 w 319200"/>
              <a:gd name="connsiteY39" fmla="*/ 96967 h 319313"/>
              <a:gd name="connsiteX40" fmla="*/ 214125 w 319200"/>
              <a:gd name="connsiteY40" fmla="*/ 97412 h 319313"/>
              <a:gd name="connsiteX41" fmla="*/ 238346 w 319200"/>
              <a:gd name="connsiteY41" fmla="*/ 155681 h 319313"/>
              <a:gd name="connsiteX42" fmla="*/ 222437 w 319200"/>
              <a:gd name="connsiteY42" fmla="*/ 204668 h 319313"/>
              <a:gd name="connsiteX43" fmla="*/ 195020 w 319200"/>
              <a:gd name="connsiteY43" fmla="*/ 177611 h 319313"/>
              <a:gd name="connsiteX44" fmla="*/ 200678 w 319200"/>
              <a:gd name="connsiteY44" fmla="*/ 155681 h 319313"/>
              <a:gd name="connsiteX45" fmla="*/ 187503 w 319200"/>
              <a:gd name="connsiteY45" fmla="*/ 124024 h 319313"/>
              <a:gd name="connsiteX46" fmla="*/ 187413 w 319200"/>
              <a:gd name="connsiteY46" fmla="*/ 124024 h 319313"/>
              <a:gd name="connsiteX47" fmla="*/ 155757 w 319200"/>
              <a:gd name="connsiteY47" fmla="*/ 110850 h 319313"/>
              <a:gd name="connsiteX48" fmla="*/ 124100 w 319200"/>
              <a:gd name="connsiteY48" fmla="*/ 124024 h 319313"/>
              <a:gd name="connsiteX49" fmla="*/ 124100 w 319200"/>
              <a:gd name="connsiteY49" fmla="*/ 124024 h 319313"/>
              <a:gd name="connsiteX50" fmla="*/ 110835 w 319200"/>
              <a:gd name="connsiteY50" fmla="*/ 155681 h 319313"/>
              <a:gd name="connsiteX51" fmla="*/ 124100 w 319200"/>
              <a:gd name="connsiteY51" fmla="*/ 187336 h 319313"/>
              <a:gd name="connsiteX52" fmla="*/ 124100 w 319200"/>
              <a:gd name="connsiteY52" fmla="*/ 187517 h 319313"/>
              <a:gd name="connsiteX53" fmla="*/ 155757 w 319200"/>
              <a:gd name="connsiteY53" fmla="*/ 200602 h 319313"/>
              <a:gd name="connsiteX54" fmla="*/ 282208 w 319200"/>
              <a:gd name="connsiteY54" fmla="*/ 194055 h 319313"/>
              <a:gd name="connsiteX55" fmla="*/ 282208 w 319200"/>
              <a:gd name="connsiteY55" fmla="*/ 194055 h 319313"/>
              <a:gd name="connsiteX56" fmla="*/ 290522 w 319200"/>
              <a:gd name="connsiteY56" fmla="*/ 209712 h 319313"/>
              <a:gd name="connsiteX57" fmla="*/ 305997 w 319200"/>
              <a:gd name="connsiteY57" fmla="*/ 201399 h 319313"/>
              <a:gd name="connsiteX58" fmla="*/ 311040 w 319200"/>
              <a:gd name="connsiteY58" fmla="*/ 178852 h 319313"/>
              <a:gd name="connsiteX59" fmla="*/ 312715 w 319200"/>
              <a:gd name="connsiteY59" fmla="*/ 155681 h 319313"/>
              <a:gd name="connsiteX60" fmla="*/ 266825 w 319200"/>
              <a:gd name="connsiteY60" fmla="*/ 44793 h 319313"/>
              <a:gd name="connsiteX61" fmla="*/ 155757 w 319200"/>
              <a:gd name="connsiteY61" fmla="*/ -1369 h 319313"/>
              <a:gd name="connsiteX62" fmla="*/ 44698 w 319200"/>
              <a:gd name="connsiteY62" fmla="*/ 44793 h 319313"/>
              <a:gd name="connsiteX63" fmla="*/ -1373 w 319200"/>
              <a:gd name="connsiteY63" fmla="*/ 155681 h 319313"/>
              <a:gd name="connsiteX64" fmla="*/ 44698 w 319200"/>
              <a:gd name="connsiteY64" fmla="*/ 266921 h 319313"/>
              <a:gd name="connsiteX65" fmla="*/ 155757 w 319200"/>
              <a:gd name="connsiteY65" fmla="*/ 312730 h 319313"/>
              <a:gd name="connsiteX66" fmla="*/ 178748 w 319200"/>
              <a:gd name="connsiteY66" fmla="*/ 310963 h 319313"/>
              <a:gd name="connsiteX67" fmla="*/ 201385 w 319200"/>
              <a:gd name="connsiteY67" fmla="*/ 306092 h 319313"/>
              <a:gd name="connsiteX68" fmla="*/ 209697 w 319200"/>
              <a:gd name="connsiteY68" fmla="*/ 290536 h 319313"/>
              <a:gd name="connsiteX69" fmla="*/ 194140 w 319200"/>
              <a:gd name="connsiteY69" fmla="*/ 282223 h 319313"/>
              <a:gd name="connsiteX70" fmla="*/ 175216 w 319200"/>
              <a:gd name="connsiteY70" fmla="*/ 286470 h 319313"/>
              <a:gd name="connsiteX71" fmla="*/ 155757 w 319200"/>
              <a:gd name="connsiteY71" fmla="*/ 287973 h 319313"/>
              <a:gd name="connsiteX72" fmla="*/ 62382 w 319200"/>
              <a:gd name="connsiteY72" fmla="*/ 249065 h 319313"/>
              <a:gd name="connsiteX73" fmla="*/ 23646 w 319200"/>
              <a:gd name="connsiteY73" fmla="*/ 155681 h 319313"/>
              <a:gd name="connsiteX74" fmla="*/ 62382 w 319200"/>
              <a:gd name="connsiteY74" fmla="*/ 62306 h 319313"/>
              <a:gd name="connsiteX75" fmla="*/ 155757 w 319200"/>
              <a:gd name="connsiteY75" fmla="*/ 23660 h 319313"/>
              <a:gd name="connsiteX76" fmla="*/ 249140 w 319200"/>
              <a:gd name="connsiteY76" fmla="*/ 62306 h 319313"/>
              <a:gd name="connsiteX77" fmla="*/ 287870 w 319200"/>
              <a:gd name="connsiteY77" fmla="*/ 155681 h 319313"/>
              <a:gd name="connsiteX78" fmla="*/ 286457 w 319200"/>
              <a:gd name="connsiteY78" fmla="*/ 175139 h 319313"/>
              <a:gd name="connsiteX79" fmla="*/ 282208 w 319200"/>
              <a:gd name="connsiteY79" fmla="*/ 194055 h 319313"/>
              <a:gd name="connsiteX80" fmla="*/ 222873 w 319200"/>
              <a:gd name="connsiteY80" fmla="*/ 274880 h 319313"/>
              <a:gd name="connsiteX81" fmla="*/ 263637 w 319200"/>
              <a:gd name="connsiteY81" fmla="*/ 315826 h 319313"/>
              <a:gd name="connsiteX82" fmla="*/ 274160 w 319200"/>
              <a:gd name="connsiteY82" fmla="*/ 315826 h 319313"/>
              <a:gd name="connsiteX83" fmla="*/ 276196 w 319200"/>
              <a:gd name="connsiteY83" fmla="*/ 312466 h 319313"/>
              <a:gd name="connsiteX84" fmla="*/ 276196 w 319200"/>
              <a:gd name="connsiteY84" fmla="*/ 312376 h 319313"/>
              <a:gd name="connsiteX85" fmla="*/ 276196 w 319200"/>
              <a:gd name="connsiteY85" fmla="*/ 312195 h 319313"/>
              <a:gd name="connsiteX86" fmla="*/ 283803 w 319200"/>
              <a:gd name="connsiteY86" fmla="*/ 283900 h 319313"/>
              <a:gd name="connsiteX87" fmla="*/ 312100 w 319200"/>
              <a:gd name="connsiteY87" fmla="*/ 276293 h 319313"/>
              <a:gd name="connsiteX88" fmla="*/ 312271 w 319200"/>
              <a:gd name="connsiteY88" fmla="*/ 276211 h 319313"/>
              <a:gd name="connsiteX89" fmla="*/ 312362 w 319200"/>
              <a:gd name="connsiteY89" fmla="*/ 276211 h 319313"/>
              <a:gd name="connsiteX90" fmla="*/ 315640 w 319200"/>
              <a:gd name="connsiteY90" fmla="*/ 274264 h 319313"/>
              <a:gd name="connsiteX91" fmla="*/ 315640 w 319200"/>
              <a:gd name="connsiteY91" fmla="*/ 263742 h 319313"/>
              <a:gd name="connsiteX92" fmla="*/ 274956 w 319200"/>
              <a:gd name="connsiteY92" fmla="*/ 222977 h 319313"/>
              <a:gd name="connsiteX93" fmla="*/ 267621 w 319200"/>
              <a:gd name="connsiteY93" fmla="*/ 221031 h 319313"/>
              <a:gd name="connsiteX94" fmla="*/ 244721 w 319200"/>
              <a:gd name="connsiteY94" fmla="*/ 227133 h 319313"/>
              <a:gd name="connsiteX95" fmla="*/ 233041 w 319200"/>
              <a:gd name="connsiteY95" fmla="*/ 215280 h 319313"/>
              <a:gd name="connsiteX96" fmla="*/ 253296 w 319200"/>
              <a:gd name="connsiteY96" fmla="*/ 155681 h 319313"/>
              <a:gd name="connsiteX97" fmla="*/ 224729 w 319200"/>
              <a:gd name="connsiteY97" fmla="*/ 86799 h 319313"/>
              <a:gd name="connsiteX98" fmla="*/ 224375 w 319200"/>
              <a:gd name="connsiteY98" fmla="*/ 86527 h 319313"/>
              <a:gd name="connsiteX99" fmla="*/ 155757 w 319200"/>
              <a:gd name="connsiteY99" fmla="*/ 58059 h 319313"/>
              <a:gd name="connsiteX100" fmla="*/ 86785 w 319200"/>
              <a:gd name="connsiteY100" fmla="*/ 86799 h 319313"/>
              <a:gd name="connsiteX101" fmla="*/ 58136 w 319200"/>
              <a:gd name="connsiteY101" fmla="*/ 155681 h 319313"/>
              <a:gd name="connsiteX102" fmla="*/ 86785 w 319200"/>
              <a:gd name="connsiteY102" fmla="*/ 224743 h 319313"/>
              <a:gd name="connsiteX103" fmla="*/ 155757 w 319200"/>
              <a:gd name="connsiteY103" fmla="*/ 253302 h 319313"/>
              <a:gd name="connsiteX104" fmla="*/ 215356 w 319200"/>
              <a:gd name="connsiteY104" fmla="*/ 233055 h 319313"/>
              <a:gd name="connsiteX105" fmla="*/ 227119 w 319200"/>
              <a:gd name="connsiteY105" fmla="*/ 244636 h 319313"/>
              <a:gd name="connsiteX106" fmla="*/ 220934 w 319200"/>
              <a:gd name="connsiteY106" fmla="*/ 267717 h 319313"/>
              <a:gd name="connsiteX107" fmla="*/ 222873 w 319200"/>
              <a:gd name="connsiteY107" fmla="*/ 274880 h 319313"/>
              <a:gd name="connsiteX108" fmla="*/ 222873 w 319200"/>
              <a:gd name="connsiteY108" fmla="*/ 274880 h 3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19200" h="319313">
                <a:moveTo>
                  <a:pt x="279909" y="269492"/>
                </a:moveTo>
                <a:lnTo>
                  <a:pt x="279909" y="269492"/>
                </a:lnTo>
                <a:lnTo>
                  <a:pt x="251440" y="240751"/>
                </a:lnTo>
                <a:lnTo>
                  <a:pt x="267359" y="236505"/>
                </a:lnTo>
                <a:lnTo>
                  <a:pt x="296009" y="265065"/>
                </a:lnTo>
                <a:lnTo>
                  <a:pt x="279909" y="269492"/>
                </a:lnTo>
                <a:close/>
                <a:moveTo>
                  <a:pt x="265059" y="295923"/>
                </a:moveTo>
                <a:lnTo>
                  <a:pt x="265059" y="295923"/>
                </a:lnTo>
                <a:lnTo>
                  <a:pt x="236410" y="267364"/>
                </a:lnTo>
                <a:lnTo>
                  <a:pt x="240828" y="251364"/>
                </a:lnTo>
                <a:lnTo>
                  <a:pt x="269478" y="280014"/>
                </a:lnTo>
                <a:lnTo>
                  <a:pt x="265059" y="295923"/>
                </a:lnTo>
                <a:close/>
                <a:moveTo>
                  <a:pt x="166107" y="183977"/>
                </a:moveTo>
                <a:lnTo>
                  <a:pt x="166107" y="183977"/>
                </a:lnTo>
                <a:cubicBezTo>
                  <a:pt x="163009" y="185127"/>
                  <a:pt x="159388" y="185744"/>
                  <a:pt x="155757" y="185744"/>
                </a:cubicBezTo>
                <a:cubicBezTo>
                  <a:pt x="147444" y="185744"/>
                  <a:pt x="140020" y="182383"/>
                  <a:pt x="134541" y="176905"/>
                </a:cubicBezTo>
                <a:lnTo>
                  <a:pt x="134541" y="176905"/>
                </a:lnTo>
                <a:cubicBezTo>
                  <a:pt x="129234" y="171599"/>
                  <a:pt x="125786" y="163992"/>
                  <a:pt x="125786" y="155681"/>
                </a:cubicBezTo>
                <a:cubicBezTo>
                  <a:pt x="125786" y="147368"/>
                  <a:pt x="129234" y="140033"/>
                  <a:pt x="134541" y="134637"/>
                </a:cubicBezTo>
                <a:cubicBezTo>
                  <a:pt x="140020" y="129239"/>
                  <a:pt x="147444" y="125790"/>
                  <a:pt x="155757" y="125790"/>
                </a:cubicBezTo>
                <a:cubicBezTo>
                  <a:pt x="164069" y="125790"/>
                  <a:pt x="171504" y="129239"/>
                  <a:pt x="176891" y="134456"/>
                </a:cubicBezTo>
                <a:lnTo>
                  <a:pt x="176891" y="134637"/>
                </a:lnTo>
                <a:cubicBezTo>
                  <a:pt x="182288" y="140033"/>
                  <a:pt x="185647" y="147368"/>
                  <a:pt x="185647" y="155681"/>
                </a:cubicBezTo>
                <a:cubicBezTo>
                  <a:pt x="185647" y="159484"/>
                  <a:pt x="185032" y="163024"/>
                  <a:pt x="183881" y="166121"/>
                </a:cubicBezTo>
                <a:lnTo>
                  <a:pt x="164604" y="146924"/>
                </a:lnTo>
                <a:cubicBezTo>
                  <a:pt x="159650" y="142152"/>
                  <a:pt x="151872" y="142152"/>
                  <a:pt x="146919" y="146924"/>
                </a:cubicBezTo>
                <a:cubicBezTo>
                  <a:pt x="142138" y="151787"/>
                  <a:pt x="142138" y="159746"/>
                  <a:pt x="146919" y="164527"/>
                </a:cubicBezTo>
                <a:lnTo>
                  <a:pt x="166107" y="183977"/>
                </a:lnTo>
                <a:close/>
                <a:moveTo>
                  <a:pt x="155757" y="200602"/>
                </a:moveTo>
                <a:lnTo>
                  <a:pt x="155757" y="200602"/>
                </a:lnTo>
                <a:cubicBezTo>
                  <a:pt x="163544" y="200602"/>
                  <a:pt x="170970" y="198655"/>
                  <a:pt x="177515" y="195124"/>
                </a:cubicBezTo>
                <a:lnTo>
                  <a:pt x="204744" y="222442"/>
                </a:lnTo>
                <a:cubicBezTo>
                  <a:pt x="190954" y="232439"/>
                  <a:pt x="174066" y="238271"/>
                  <a:pt x="155757" y="238271"/>
                </a:cubicBezTo>
                <a:cubicBezTo>
                  <a:pt x="132948" y="238271"/>
                  <a:pt x="112258" y="229161"/>
                  <a:pt x="97398" y="214220"/>
                </a:cubicBezTo>
                <a:lnTo>
                  <a:pt x="97398" y="214310"/>
                </a:lnTo>
                <a:lnTo>
                  <a:pt x="97398" y="214220"/>
                </a:lnTo>
                <a:cubicBezTo>
                  <a:pt x="82367" y="199279"/>
                  <a:pt x="73167" y="178580"/>
                  <a:pt x="73167" y="155681"/>
                </a:cubicBezTo>
                <a:cubicBezTo>
                  <a:pt x="73167" y="133043"/>
                  <a:pt x="82367" y="112352"/>
                  <a:pt x="97398" y="97412"/>
                </a:cubicBezTo>
                <a:cubicBezTo>
                  <a:pt x="112258" y="82371"/>
                  <a:pt x="132948" y="73090"/>
                  <a:pt x="155757" y="73090"/>
                </a:cubicBezTo>
                <a:cubicBezTo>
                  <a:pt x="178395" y="73090"/>
                  <a:pt x="198913" y="82290"/>
                  <a:pt x="213772" y="96967"/>
                </a:cubicBezTo>
                <a:lnTo>
                  <a:pt x="214125" y="97412"/>
                </a:lnTo>
                <a:cubicBezTo>
                  <a:pt x="229156" y="112261"/>
                  <a:pt x="238346" y="133043"/>
                  <a:pt x="238346" y="155681"/>
                </a:cubicBezTo>
                <a:cubicBezTo>
                  <a:pt x="238346" y="174161"/>
                  <a:pt x="232515" y="191140"/>
                  <a:pt x="222437" y="204668"/>
                </a:cubicBezTo>
                <a:lnTo>
                  <a:pt x="195020" y="177611"/>
                </a:lnTo>
                <a:cubicBezTo>
                  <a:pt x="198560" y="170893"/>
                  <a:pt x="200678" y="163730"/>
                  <a:pt x="200678" y="155681"/>
                </a:cubicBezTo>
                <a:cubicBezTo>
                  <a:pt x="200678" y="143484"/>
                  <a:pt x="195553" y="132164"/>
                  <a:pt x="187503" y="124024"/>
                </a:cubicBezTo>
                <a:lnTo>
                  <a:pt x="187413" y="124024"/>
                </a:lnTo>
                <a:cubicBezTo>
                  <a:pt x="179281" y="116065"/>
                  <a:pt x="168054" y="110850"/>
                  <a:pt x="155757" y="110850"/>
                </a:cubicBezTo>
                <a:cubicBezTo>
                  <a:pt x="143379" y="110850"/>
                  <a:pt x="132150" y="116065"/>
                  <a:pt x="124100" y="124024"/>
                </a:cubicBezTo>
                <a:lnTo>
                  <a:pt x="124100" y="124024"/>
                </a:lnTo>
                <a:cubicBezTo>
                  <a:pt x="115970" y="132164"/>
                  <a:pt x="110835" y="143302"/>
                  <a:pt x="110835" y="155681"/>
                </a:cubicBezTo>
                <a:cubicBezTo>
                  <a:pt x="110835" y="168149"/>
                  <a:pt x="115970" y="179377"/>
                  <a:pt x="124100" y="187336"/>
                </a:cubicBezTo>
                <a:lnTo>
                  <a:pt x="124100" y="187517"/>
                </a:lnTo>
                <a:cubicBezTo>
                  <a:pt x="132150" y="195649"/>
                  <a:pt x="143379" y="200602"/>
                  <a:pt x="155757" y="200602"/>
                </a:cubicBezTo>
                <a:close/>
                <a:moveTo>
                  <a:pt x="282208" y="194055"/>
                </a:moveTo>
                <a:lnTo>
                  <a:pt x="282208" y="194055"/>
                </a:lnTo>
                <a:cubicBezTo>
                  <a:pt x="280181" y="200956"/>
                  <a:pt x="283974" y="207764"/>
                  <a:pt x="290522" y="209712"/>
                </a:cubicBezTo>
                <a:cubicBezTo>
                  <a:pt x="297069" y="211748"/>
                  <a:pt x="303960" y="207946"/>
                  <a:pt x="305997" y="201399"/>
                </a:cubicBezTo>
                <a:cubicBezTo>
                  <a:pt x="308206" y="194055"/>
                  <a:pt x="309981" y="186629"/>
                  <a:pt x="311040" y="178852"/>
                </a:cubicBezTo>
                <a:cubicBezTo>
                  <a:pt x="312100" y="171418"/>
                  <a:pt x="312715" y="163549"/>
                  <a:pt x="312715" y="155681"/>
                </a:cubicBezTo>
                <a:cubicBezTo>
                  <a:pt x="312715" y="112442"/>
                  <a:pt x="295212" y="73090"/>
                  <a:pt x="266825" y="44793"/>
                </a:cubicBezTo>
                <a:cubicBezTo>
                  <a:pt x="238346" y="16496"/>
                  <a:pt x="199085" y="-1369"/>
                  <a:pt x="155757" y="-1369"/>
                </a:cubicBezTo>
                <a:cubicBezTo>
                  <a:pt x="112429" y="-1369"/>
                  <a:pt x="73167" y="16496"/>
                  <a:pt x="44698" y="44793"/>
                </a:cubicBezTo>
                <a:cubicBezTo>
                  <a:pt x="16401" y="73090"/>
                  <a:pt x="-1373" y="112442"/>
                  <a:pt x="-1373" y="155681"/>
                </a:cubicBezTo>
                <a:cubicBezTo>
                  <a:pt x="-1373" y="199098"/>
                  <a:pt x="16401" y="238452"/>
                  <a:pt x="44698" y="266921"/>
                </a:cubicBezTo>
                <a:cubicBezTo>
                  <a:pt x="73167" y="295218"/>
                  <a:pt x="112429" y="312730"/>
                  <a:pt x="155757" y="312730"/>
                </a:cubicBezTo>
                <a:cubicBezTo>
                  <a:pt x="163454" y="312730"/>
                  <a:pt x="171323" y="312286"/>
                  <a:pt x="178748" y="310963"/>
                </a:cubicBezTo>
                <a:cubicBezTo>
                  <a:pt x="186535" y="309986"/>
                  <a:pt x="194140" y="308219"/>
                  <a:pt x="201385" y="306092"/>
                </a:cubicBezTo>
                <a:cubicBezTo>
                  <a:pt x="207931" y="304236"/>
                  <a:pt x="211643" y="297164"/>
                  <a:pt x="209697" y="290536"/>
                </a:cubicBezTo>
                <a:cubicBezTo>
                  <a:pt x="207750" y="283989"/>
                  <a:pt x="200678" y="280277"/>
                  <a:pt x="194140" y="282223"/>
                </a:cubicBezTo>
                <a:cubicBezTo>
                  <a:pt x="187947" y="284171"/>
                  <a:pt x="181581" y="285492"/>
                  <a:pt x="175216" y="286470"/>
                </a:cubicBezTo>
                <a:cubicBezTo>
                  <a:pt x="169023" y="287439"/>
                  <a:pt x="162476" y="287973"/>
                  <a:pt x="155757" y="287973"/>
                </a:cubicBezTo>
                <a:cubicBezTo>
                  <a:pt x="119239" y="287973"/>
                  <a:pt x="86260" y="273113"/>
                  <a:pt x="62382" y="249065"/>
                </a:cubicBezTo>
                <a:cubicBezTo>
                  <a:pt x="38414" y="225276"/>
                  <a:pt x="23646" y="192289"/>
                  <a:pt x="23646" y="155681"/>
                </a:cubicBezTo>
                <a:cubicBezTo>
                  <a:pt x="23646" y="119333"/>
                  <a:pt x="38414" y="86356"/>
                  <a:pt x="62382" y="62306"/>
                </a:cubicBezTo>
                <a:cubicBezTo>
                  <a:pt x="86260" y="38518"/>
                  <a:pt x="119239" y="23660"/>
                  <a:pt x="155757" y="23660"/>
                </a:cubicBezTo>
                <a:cubicBezTo>
                  <a:pt x="192194" y="23660"/>
                  <a:pt x="225263" y="38518"/>
                  <a:pt x="249140" y="62306"/>
                </a:cubicBezTo>
                <a:cubicBezTo>
                  <a:pt x="273018" y="86356"/>
                  <a:pt x="287870" y="119333"/>
                  <a:pt x="287870" y="155681"/>
                </a:cubicBezTo>
                <a:cubicBezTo>
                  <a:pt x="287870" y="162399"/>
                  <a:pt x="287343" y="169127"/>
                  <a:pt x="286457" y="175139"/>
                </a:cubicBezTo>
                <a:cubicBezTo>
                  <a:pt x="285568" y="181677"/>
                  <a:pt x="284156" y="187871"/>
                  <a:pt x="282208" y="194055"/>
                </a:cubicBezTo>
                <a:close/>
                <a:moveTo>
                  <a:pt x="222873" y="274880"/>
                </a:moveTo>
                <a:lnTo>
                  <a:pt x="263637" y="315826"/>
                </a:lnTo>
                <a:cubicBezTo>
                  <a:pt x="266643" y="318652"/>
                  <a:pt x="271424" y="318652"/>
                  <a:pt x="274160" y="315826"/>
                </a:cubicBezTo>
                <a:cubicBezTo>
                  <a:pt x="275310" y="314677"/>
                  <a:pt x="275844" y="313617"/>
                  <a:pt x="276196" y="312466"/>
                </a:cubicBezTo>
                <a:lnTo>
                  <a:pt x="276196" y="312376"/>
                </a:lnTo>
                <a:lnTo>
                  <a:pt x="276196" y="312195"/>
                </a:lnTo>
                <a:lnTo>
                  <a:pt x="283803" y="283900"/>
                </a:lnTo>
                <a:lnTo>
                  <a:pt x="312100" y="276293"/>
                </a:lnTo>
                <a:lnTo>
                  <a:pt x="312271" y="276211"/>
                </a:lnTo>
                <a:lnTo>
                  <a:pt x="312362" y="276211"/>
                </a:lnTo>
                <a:cubicBezTo>
                  <a:pt x="313513" y="275857"/>
                  <a:pt x="314752" y="275414"/>
                  <a:pt x="315640" y="274264"/>
                </a:cubicBezTo>
                <a:cubicBezTo>
                  <a:pt x="318556" y="271430"/>
                  <a:pt x="318556" y="266747"/>
                  <a:pt x="315640" y="263742"/>
                </a:cubicBezTo>
                <a:lnTo>
                  <a:pt x="274956" y="222977"/>
                </a:lnTo>
                <a:cubicBezTo>
                  <a:pt x="273018" y="221121"/>
                  <a:pt x="270365" y="220323"/>
                  <a:pt x="267621" y="221031"/>
                </a:cubicBezTo>
                <a:lnTo>
                  <a:pt x="244721" y="227133"/>
                </a:lnTo>
                <a:lnTo>
                  <a:pt x="233041" y="215280"/>
                </a:lnTo>
                <a:cubicBezTo>
                  <a:pt x="245781" y="199008"/>
                  <a:pt x="253296" y="178228"/>
                  <a:pt x="253296" y="155681"/>
                </a:cubicBezTo>
                <a:cubicBezTo>
                  <a:pt x="253296" y="128978"/>
                  <a:pt x="242421" y="104484"/>
                  <a:pt x="224729" y="86799"/>
                </a:cubicBezTo>
                <a:lnTo>
                  <a:pt x="224375" y="86527"/>
                </a:lnTo>
                <a:cubicBezTo>
                  <a:pt x="206610" y="68844"/>
                  <a:pt x="182470" y="58059"/>
                  <a:pt x="155757" y="58059"/>
                </a:cubicBezTo>
                <a:cubicBezTo>
                  <a:pt x="128881" y="58059"/>
                  <a:pt x="104379" y="69025"/>
                  <a:pt x="86785" y="86799"/>
                </a:cubicBezTo>
                <a:cubicBezTo>
                  <a:pt x="69101" y="104484"/>
                  <a:pt x="58136" y="128978"/>
                  <a:pt x="58136" y="155681"/>
                </a:cubicBezTo>
                <a:cubicBezTo>
                  <a:pt x="58136" y="182655"/>
                  <a:pt x="69101" y="206968"/>
                  <a:pt x="86785" y="224743"/>
                </a:cubicBezTo>
                <a:cubicBezTo>
                  <a:pt x="104379" y="242427"/>
                  <a:pt x="128881" y="253302"/>
                  <a:pt x="155757" y="253302"/>
                </a:cubicBezTo>
                <a:cubicBezTo>
                  <a:pt x="178222" y="253302"/>
                  <a:pt x="198913" y="245786"/>
                  <a:pt x="215356" y="233055"/>
                </a:cubicBezTo>
                <a:lnTo>
                  <a:pt x="227119" y="244636"/>
                </a:lnTo>
                <a:lnTo>
                  <a:pt x="220934" y="267717"/>
                </a:lnTo>
                <a:cubicBezTo>
                  <a:pt x="220138" y="270280"/>
                  <a:pt x="221017" y="273113"/>
                  <a:pt x="222873" y="274880"/>
                </a:cubicBezTo>
                <a:lnTo>
                  <a:pt x="222873" y="274880"/>
                </a:lnTo>
              </a:path>
            </a:pathLst>
          </a:custGeom>
          <a:solidFill>
            <a:schemeClr val="accent4"/>
          </a:solidFill>
          <a:ln w="119" cap="flat">
            <a:noFill/>
            <a:prstDash val="solid"/>
            <a:miter/>
          </a:ln>
        </p:spPr>
        <p:txBody>
          <a:bodyPr rtlCol="0" anchor="ctr"/>
          <a:lstStyle/>
          <a:p>
            <a:endParaRPr lang="zh-CN" altLang="en-US">
              <a:solidFill>
                <a:schemeClr val="tx1">
                  <a:lumMod val="95000"/>
                  <a:lumOff val="5000"/>
                </a:schemeClr>
              </a:solidFill>
              <a:latin typeface="Arial"/>
              <a:ea typeface="微软雅黑"/>
              <a:cs typeface="微软雅黑" panose="020B0503020204020204" charset="-122"/>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6" name="矩形: 圆角 5"/>
          <p:cNvSpPr/>
          <p:nvPr/>
        </p:nvSpPr>
        <p:spPr>
          <a:xfrm flipH="1" flipV="1">
            <a:off x="-1" y="0"/>
            <a:ext cx="7408127" cy="6858000"/>
          </a:xfrm>
          <a:prstGeom prst="roundRect">
            <a:avLst>
              <a:gd name="adj" fmla="val 0"/>
            </a:avLst>
          </a:prstGeom>
          <a:gradFill flip="none" rotWithShape="1">
            <a:gsLst>
              <a:gs pos="62000">
                <a:schemeClr val="accent4">
                  <a:alpha val="0"/>
                </a:schemeClr>
              </a:gs>
              <a:gs pos="100000">
                <a:schemeClr val="accent1"/>
              </a:gs>
            </a:gsLst>
            <a:path path="circle">
              <a:fillToRect t="100000" r="100000"/>
            </a:path>
            <a:tileRect l="-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cs typeface="微软雅黑" panose="020B0503020204020204" charset="-122"/>
              <a:sym typeface="Arial"/>
            </a:endParaRPr>
          </a:p>
        </p:txBody>
      </p:sp>
      <p:pic>
        <p:nvPicPr>
          <p:cNvPr id="5" name="图片 4" descr="图片包含 游戏机&#10;&#10;描述已自动生成"/>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flipH="1">
            <a:off x="-188686" y="2438400"/>
            <a:ext cx="4261918" cy="4288971"/>
          </a:xfrm>
          <a:prstGeom prst="rect">
            <a:avLst/>
          </a:prstGeom>
        </p:spPr>
      </p:pic>
      <p:sp>
        <p:nvSpPr>
          <p:cNvPr id="9" name="文本框 8"/>
          <p:cNvSpPr txBox="1"/>
          <p:nvPr/>
        </p:nvSpPr>
        <p:spPr>
          <a:xfrm>
            <a:off x="9143999" y="583944"/>
            <a:ext cx="2596791" cy="461665"/>
          </a:xfrm>
          <a:prstGeom prst="rect">
            <a:avLst/>
          </a:prstGeom>
          <a:noFill/>
        </p:spPr>
        <p:txBody>
          <a:bodyPr wrap="square">
            <a:spAutoFit/>
          </a:bodyPr>
          <a:lstStyle/>
          <a:p>
            <a:pPr algn="r"/>
            <a:r>
              <a:rPr lang="en-US" altLang="zh-CN" sz="1200" dirty="0">
                <a:solidFill>
                  <a:schemeClr val="bg1"/>
                </a:solidFill>
                <a:latin typeface="Arial"/>
                <a:ea typeface="微软雅黑"/>
                <a:cs typeface="微软雅黑" panose="020B0503020204020204" charset="-122"/>
                <a:sym typeface="Arial"/>
              </a:rPr>
              <a:t>PRESENTATION</a:t>
            </a:r>
          </a:p>
          <a:p>
            <a:pPr algn="r"/>
            <a:r>
              <a:rPr lang="en-US" altLang="zh-CN" sz="1200" dirty="0">
                <a:solidFill>
                  <a:schemeClr val="bg1"/>
                </a:solidFill>
                <a:latin typeface="Arial"/>
                <a:ea typeface="微软雅黑"/>
                <a:cs typeface="微软雅黑" panose="020B0503020204020204" charset="-122"/>
                <a:sym typeface="Arial"/>
              </a:rPr>
              <a:t>//SLIDE</a:t>
            </a:r>
            <a:endParaRPr lang="zh-CN" altLang="en-US" sz="1200" dirty="0">
              <a:solidFill>
                <a:schemeClr val="bg1"/>
              </a:solidFill>
              <a:latin typeface="Arial"/>
              <a:ea typeface="微软雅黑"/>
              <a:cs typeface="微软雅黑" panose="020B0503020204020204" charset="-122"/>
              <a:sym typeface="Arial"/>
            </a:endParaRPr>
          </a:p>
        </p:txBody>
      </p:sp>
      <p:sp>
        <p:nvSpPr>
          <p:cNvPr id="14" name="矩形: 圆角 13"/>
          <p:cNvSpPr/>
          <p:nvPr/>
        </p:nvSpPr>
        <p:spPr>
          <a:xfrm>
            <a:off x="9468966" y="2719180"/>
            <a:ext cx="2332831" cy="3284744"/>
          </a:xfrm>
          <a:prstGeom prst="roundRect">
            <a:avLst>
              <a:gd name="adj" fmla="val 7971"/>
            </a:avLst>
          </a:prstGeom>
          <a:solidFill>
            <a:schemeClr val="accent4">
              <a:lumMod val="90000"/>
              <a:lumOff val="10000"/>
            </a:schemeClr>
          </a:solidFill>
          <a:ln>
            <a:gradFill flip="none" rotWithShape="1">
              <a:gsLst>
                <a:gs pos="0">
                  <a:schemeClr val="bg1">
                    <a:alpha val="0"/>
                  </a:schemeClr>
                </a:gs>
                <a:gs pos="67000">
                  <a:schemeClr val="accent1"/>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cs typeface="微软雅黑" panose="020B0503020204020204" charset="-122"/>
              <a:sym typeface="Arial"/>
            </a:endParaRPr>
          </a:p>
        </p:txBody>
      </p:sp>
      <p:sp>
        <p:nvSpPr>
          <p:cNvPr id="15" name="矩形: 圆角 14"/>
          <p:cNvSpPr/>
          <p:nvPr/>
        </p:nvSpPr>
        <p:spPr>
          <a:xfrm>
            <a:off x="3578812" y="3736775"/>
            <a:ext cx="2000068" cy="2267149"/>
          </a:xfrm>
          <a:prstGeom prst="roundRect">
            <a:avLst>
              <a:gd name="adj" fmla="val 7971"/>
            </a:avLst>
          </a:prstGeom>
          <a:solidFill>
            <a:schemeClr val="accent4">
              <a:lumMod val="90000"/>
              <a:lumOff val="10000"/>
            </a:schemeClr>
          </a:solidFill>
          <a:ln>
            <a:gradFill flip="none" rotWithShape="1">
              <a:gsLst>
                <a:gs pos="0">
                  <a:schemeClr val="bg1">
                    <a:alpha val="0"/>
                  </a:schemeClr>
                </a:gs>
                <a:gs pos="67000">
                  <a:schemeClr val="accent1"/>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cs typeface="微软雅黑" panose="020B0503020204020204" charset="-122"/>
              <a:sym typeface="Arial"/>
            </a:endParaRPr>
          </a:p>
        </p:txBody>
      </p:sp>
      <p:sp>
        <p:nvSpPr>
          <p:cNvPr id="16" name="矩形: 圆角 15"/>
          <p:cNvSpPr/>
          <p:nvPr/>
        </p:nvSpPr>
        <p:spPr>
          <a:xfrm>
            <a:off x="6426542" y="2764323"/>
            <a:ext cx="2332831" cy="3284744"/>
          </a:xfrm>
          <a:prstGeom prst="roundRect">
            <a:avLst>
              <a:gd name="adj" fmla="val 7971"/>
            </a:avLst>
          </a:prstGeom>
          <a:solidFill>
            <a:schemeClr val="accent4">
              <a:lumMod val="90000"/>
              <a:lumOff val="10000"/>
            </a:schemeClr>
          </a:solidFill>
          <a:ln>
            <a:gradFill flip="none" rotWithShape="1">
              <a:gsLst>
                <a:gs pos="0">
                  <a:schemeClr val="bg1">
                    <a:alpha val="0"/>
                  </a:schemeClr>
                </a:gs>
                <a:gs pos="67000">
                  <a:schemeClr val="accent3"/>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cs typeface="微软雅黑" panose="020B0503020204020204" charset="-122"/>
              <a:sym typeface="Arial"/>
            </a:endParaRPr>
          </a:p>
        </p:txBody>
      </p:sp>
      <p:sp>
        <p:nvSpPr>
          <p:cNvPr id="17" name="文本框 16"/>
          <p:cNvSpPr txBox="1"/>
          <p:nvPr/>
        </p:nvSpPr>
        <p:spPr>
          <a:xfrm>
            <a:off x="451210" y="514694"/>
            <a:ext cx="1850443" cy="600164"/>
          </a:xfrm>
          <a:prstGeom prst="rect">
            <a:avLst/>
          </a:prstGeom>
          <a:noFill/>
        </p:spPr>
        <p:txBody>
          <a:bodyPr wrap="square">
            <a:spAutoFit/>
          </a:bodyPr>
          <a:lstStyle/>
          <a:p>
            <a:r>
              <a:rPr lang="en-US" altLang="zh-CN" sz="1100" dirty="0">
                <a:solidFill>
                  <a:schemeClr val="bg1"/>
                </a:solidFill>
                <a:latin typeface="Arial"/>
                <a:ea typeface="微软雅黑"/>
                <a:cs typeface="微软雅黑" panose="020B0503020204020204" charset="-122"/>
                <a:sym typeface="Arial"/>
              </a:rPr>
              <a:t>General demonstration template of fresh watercolor</a:t>
            </a:r>
            <a:endParaRPr lang="zh-CN" altLang="en-US" sz="1100" dirty="0">
              <a:solidFill>
                <a:schemeClr val="bg1"/>
              </a:solidFill>
              <a:latin typeface="Arial"/>
              <a:ea typeface="微软雅黑"/>
              <a:cs typeface="微软雅黑" panose="020B0503020204020204" charset="-122"/>
              <a:sym typeface="Arial"/>
            </a:endParaRPr>
          </a:p>
        </p:txBody>
      </p:sp>
      <p:cxnSp>
        <p:nvCxnSpPr>
          <p:cNvPr id="18" name="直接连接符 17"/>
          <p:cNvCxnSpPr/>
          <p:nvPr/>
        </p:nvCxnSpPr>
        <p:spPr>
          <a:xfrm flipV="1">
            <a:off x="515938" y="1210744"/>
            <a:ext cx="0" cy="694256"/>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589119" y="683054"/>
            <a:ext cx="5122553" cy="584775"/>
          </a:xfrm>
          <a:prstGeom prst="rect">
            <a:avLst/>
          </a:prstGeom>
          <a:noFill/>
        </p:spPr>
        <p:txBody>
          <a:bodyPr vert="horz" wrap="square">
            <a:spAutoFit/>
          </a:bodyPr>
          <a:lstStyle/>
          <a:p>
            <a:pPr algn="ctr"/>
            <a:r>
              <a:rPr lang="zh-CN" altLang="en-US" sz="3200" b="1" dirty="0">
                <a:solidFill>
                  <a:schemeClr val="bg1"/>
                </a:solidFill>
                <a:effectLst/>
                <a:latin typeface="Arial"/>
                <a:ea typeface="微软雅黑"/>
                <a:cs typeface="微软雅黑" panose="020B0503020204020204" charset="-122"/>
                <a:sym typeface="Arial"/>
              </a:rPr>
              <a:t>以</a:t>
            </a:r>
            <a:r>
              <a:rPr lang="zh-CN" altLang="en-US" sz="3200" b="1" dirty="0">
                <a:solidFill>
                  <a:schemeClr val="bg1"/>
                </a:solidFill>
                <a:latin typeface="Arial"/>
                <a:ea typeface="微软雅黑"/>
                <a:cs typeface="微软雅黑" panose="020B0503020204020204" charset="-122"/>
                <a:sym typeface="Arial"/>
              </a:rPr>
              <a:t>主流更新数据库做法为例</a:t>
            </a:r>
            <a:endParaRPr lang="zh-CN" altLang="en-US" sz="3200" b="1" dirty="0">
              <a:solidFill>
                <a:schemeClr val="bg1"/>
              </a:solidFill>
              <a:effectLst/>
              <a:latin typeface="Arial"/>
              <a:ea typeface="微软雅黑"/>
              <a:cs typeface="微软雅黑" panose="020B0503020204020204" charset="-122"/>
              <a:sym typeface="Arial"/>
            </a:endParaRPr>
          </a:p>
        </p:txBody>
      </p:sp>
      <p:sp>
        <p:nvSpPr>
          <p:cNvPr id="23" name="矩形 22"/>
          <p:cNvSpPr/>
          <p:nvPr/>
        </p:nvSpPr>
        <p:spPr>
          <a:xfrm>
            <a:off x="2606711" y="1496494"/>
            <a:ext cx="8618842" cy="777008"/>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dirty="0">
                <a:solidFill>
                  <a:schemeClr val="bg1"/>
                </a:solidFill>
                <a:latin typeface="Arial"/>
                <a:ea typeface="微软雅黑"/>
                <a:cs typeface="微软雅黑" panose="020B0503020204020204" charset="-122"/>
                <a:sym typeface="Arial"/>
              </a:rPr>
              <a:t>新业务重建一套数据库，定期将原始数据导入新的数据库</a:t>
            </a:r>
          </a:p>
          <a:p>
            <a:pPr marL="171450" indent="-171450">
              <a:lnSpc>
                <a:spcPct val="130000"/>
              </a:lnSpc>
              <a:buFont typeface="Arial" panose="020B0604020202020204" pitchFamily="34" charset="0"/>
              <a:buChar char="•"/>
            </a:pPr>
            <a:r>
              <a:rPr lang="zh-CN" altLang="en-US" dirty="0">
                <a:solidFill>
                  <a:schemeClr val="bg1"/>
                </a:solidFill>
                <a:latin typeface="Arial"/>
                <a:ea typeface="微软雅黑"/>
                <a:cs typeface="微软雅黑" panose="020B0503020204020204" charset="-122"/>
                <a:sym typeface="Arial"/>
              </a:rPr>
              <a:t>当原始数据修改后，通过一系列的 </a:t>
            </a:r>
            <a:r>
              <a:rPr lang="en-US" altLang="zh-CN" dirty="0">
                <a:solidFill>
                  <a:schemeClr val="bg1"/>
                </a:solidFill>
                <a:latin typeface="Arial"/>
                <a:ea typeface="微软雅黑"/>
                <a:cs typeface="微软雅黑" panose="020B0503020204020204" charset="-122"/>
                <a:sym typeface="Arial"/>
              </a:rPr>
              <a:t>pipeline </a:t>
            </a:r>
            <a:r>
              <a:rPr lang="zh-CN" altLang="en-US" dirty="0">
                <a:solidFill>
                  <a:schemeClr val="bg1"/>
                </a:solidFill>
                <a:latin typeface="Arial"/>
                <a:ea typeface="微软雅黑"/>
                <a:cs typeface="微软雅黑" panose="020B0503020204020204" charset="-122"/>
                <a:sym typeface="Arial"/>
              </a:rPr>
              <a:t>级联更新各个业务数据库</a:t>
            </a:r>
          </a:p>
        </p:txBody>
      </p:sp>
      <p:sp>
        <p:nvSpPr>
          <p:cNvPr id="30" name="文本框 29"/>
          <p:cNvSpPr txBox="1"/>
          <p:nvPr/>
        </p:nvSpPr>
        <p:spPr>
          <a:xfrm>
            <a:off x="3763644" y="4185635"/>
            <a:ext cx="1620773" cy="830997"/>
          </a:xfrm>
          <a:prstGeom prst="rect">
            <a:avLst/>
          </a:prstGeom>
          <a:noFill/>
        </p:spPr>
        <p:txBody>
          <a:bodyPr vert="horz" wrap="square">
            <a:spAutoFit/>
          </a:bodyPr>
          <a:lstStyle/>
          <a:p>
            <a:pPr algn="ctr"/>
            <a:r>
              <a:rPr lang="zh-CN" altLang="en-US" sz="1600" dirty="0">
                <a:solidFill>
                  <a:schemeClr val="bg1"/>
                </a:solidFill>
                <a:effectLst/>
                <a:latin typeface="Arial"/>
                <a:ea typeface="微软雅黑"/>
                <a:cs typeface="微软雅黑" panose="020B0503020204020204" charset="-122"/>
                <a:sym typeface="Arial"/>
              </a:rPr>
              <a:t>缺点：</a:t>
            </a:r>
            <a:endParaRPr lang="en-US" altLang="zh-CN" sz="1600" dirty="0">
              <a:solidFill>
                <a:schemeClr val="bg1"/>
              </a:solidFill>
              <a:effectLst/>
              <a:latin typeface="Arial"/>
              <a:ea typeface="微软雅黑"/>
              <a:cs typeface="微软雅黑" panose="020B0503020204020204" charset="-122"/>
              <a:sym typeface="Arial"/>
            </a:endParaRPr>
          </a:p>
          <a:p>
            <a:pPr algn="ctr"/>
            <a:r>
              <a:rPr lang="zh-CN" altLang="en-US" sz="1600" dirty="0">
                <a:solidFill>
                  <a:schemeClr val="bg1"/>
                </a:solidFill>
                <a:effectLst/>
                <a:latin typeface="Arial"/>
                <a:ea typeface="微软雅黑"/>
                <a:cs typeface="微软雅黑" panose="020B0503020204020204" charset="-122"/>
                <a:sym typeface="Arial"/>
              </a:rPr>
              <a:t>损耗了大量储存成本</a:t>
            </a:r>
          </a:p>
        </p:txBody>
      </p:sp>
      <p:sp>
        <p:nvSpPr>
          <p:cNvPr id="32" name="文本框 31"/>
          <p:cNvSpPr txBox="1"/>
          <p:nvPr/>
        </p:nvSpPr>
        <p:spPr>
          <a:xfrm>
            <a:off x="3763644" y="5219269"/>
            <a:ext cx="1683935" cy="584775"/>
          </a:xfrm>
          <a:prstGeom prst="rect">
            <a:avLst/>
          </a:prstGeom>
          <a:noFill/>
        </p:spPr>
        <p:txBody>
          <a:bodyPr vert="horz" wrap="square">
            <a:spAutoFit/>
          </a:bodyPr>
          <a:lstStyle/>
          <a:p>
            <a:pPr algn="ctr"/>
            <a:r>
              <a:rPr lang="zh-CN" altLang="en-US" sz="1600" dirty="0">
                <a:solidFill>
                  <a:schemeClr val="bg1"/>
                </a:solidFill>
                <a:effectLst/>
                <a:latin typeface="Arial"/>
                <a:ea typeface="微软雅黑"/>
                <a:cs typeface="微软雅黑" panose="020B0503020204020204" charset="-122"/>
                <a:sym typeface="Arial"/>
              </a:rPr>
              <a:t>周期较长，很难快速获得反馈</a:t>
            </a:r>
          </a:p>
        </p:txBody>
      </p:sp>
      <p:sp>
        <p:nvSpPr>
          <p:cNvPr id="33" name="矩形 32"/>
          <p:cNvSpPr/>
          <p:nvPr/>
        </p:nvSpPr>
        <p:spPr>
          <a:xfrm>
            <a:off x="9468966" y="2972960"/>
            <a:ext cx="2020531" cy="1253164"/>
          </a:xfrm>
          <a:prstGeom prst="rect">
            <a:avLst/>
          </a:prstGeom>
        </p:spPr>
        <p:txBody>
          <a:bodyPr wrap="square">
            <a:spAutoFit/>
          </a:bodyPr>
          <a:lstStyle/>
          <a:p>
            <a:pPr algn="ctr">
              <a:lnSpc>
                <a:spcPct val="130000"/>
              </a:lnSpc>
            </a:pPr>
            <a:r>
              <a:rPr lang="zh-CN" altLang="en-US" sz="2000" dirty="0">
                <a:solidFill>
                  <a:schemeClr val="bg1"/>
                </a:solidFill>
                <a:latin typeface="Arial"/>
                <a:ea typeface="微软雅黑"/>
                <a:cs typeface="微软雅黑" panose="020B0503020204020204" charset="-122"/>
                <a:sym typeface="Arial"/>
              </a:rPr>
              <a:t>  按需提取数据，极大降低端到端的数据同步延时</a:t>
            </a:r>
          </a:p>
        </p:txBody>
      </p:sp>
      <p:sp>
        <p:nvSpPr>
          <p:cNvPr id="34" name="文本框 33"/>
          <p:cNvSpPr txBox="1"/>
          <p:nvPr/>
        </p:nvSpPr>
        <p:spPr>
          <a:xfrm>
            <a:off x="9507593" y="4870349"/>
            <a:ext cx="2168470" cy="707886"/>
          </a:xfrm>
          <a:prstGeom prst="rect">
            <a:avLst/>
          </a:prstGeom>
          <a:noFill/>
        </p:spPr>
        <p:txBody>
          <a:bodyPr vert="horz" wrap="square">
            <a:spAutoFit/>
          </a:bodyPr>
          <a:lstStyle/>
          <a:p>
            <a:pPr algn="ctr"/>
            <a:r>
              <a:rPr lang="zh-CN" altLang="en-US" sz="2000" dirty="0">
                <a:solidFill>
                  <a:schemeClr val="bg1"/>
                </a:solidFill>
                <a:effectLst/>
                <a:latin typeface="Arial"/>
                <a:ea typeface="微软雅黑"/>
                <a:cs typeface="微软雅黑" panose="020B0503020204020204" charset="-122"/>
                <a:sym typeface="Arial"/>
              </a:rPr>
              <a:t>  降低时间储存成本更加灵活</a:t>
            </a:r>
          </a:p>
        </p:txBody>
      </p:sp>
      <p:grpSp>
        <p:nvGrpSpPr>
          <p:cNvPr id="36" name="组合 35"/>
          <p:cNvGrpSpPr/>
          <p:nvPr/>
        </p:nvGrpSpPr>
        <p:grpSpPr>
          <a:xfrm>
            <a:off x="4586476" y="5865379"/>
            <a:ext cx="317500" cy="317500"/>
            <a:chOff x="2638097" y="2317532"/>
            <a:chExt cx="462455" cy="462455"/>
          </a:xfrm>
        </p:grpSpPr>
        <p:sp>
          <p:nvSpPr>
            <p:cNvPr id="37" name="椭圆 36"/>
            <p:cNvSpPr/>
            <p:nvPr/>
          </p:nvSpPr>
          <p:spPr>
            <a:xfrm>
              <a:off x="2638097" y="2317532"/>
              <a:ext cx="462455" cy="462455"/>
            </a:xfrm>
            <a:prstGeom prst="ellips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sp>
          <p:nvSpPr>
            <p:cNvPr id="38" name="加号 37"/>
            <p:cNvSpPr/>
            <p:nvPr/>
          </p:nvSpPr>
          <p:spPr>
            <a:xfrm>
              <a:off x="2727434" y="2406869"/>
              <a:ext cx="283780" cy="283780"/>
            </a:xfrm>
            <a:prstGeom prst="mathPlus">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grpSp>
      <p:grpSp>
        <p:nvGrpSpPr>
          <p:cNvPr id="39" name="组合 38"/>
          <p:cNvGrpSpPr/>
          <p:nvPr/>
        </p:nvGrpSpPr>
        <p:grpSpPr>
          <a:xfrm>
            <a:off x="7468687" y="5865379"/>
            <a:ext cx="317500" cy="317500"/>
            <a:chOff x="2638097" y="2317532"/>
            <a:chExt cx="462455" cy="462455"/>
          </a:xfrm>
        </p:grpSpPr>
        <p:sp>
          <p:nvSpPr>
            <p:cNvPr id="40" name="椭圆 39"/>
            <p:cNvSpPr/>
            <p:nvPr/>
          </p:nvSpPr>
          <p:spPr>
            <a:xfrm>
              <a:off x="2638097" y="2317532"/>
              <a:ext cx="462455" cy="462455"/>
            </a:xfrm>
            <a:prstGeom prst="ellipse">
              <a:avLst/>
            </a:prstGeom>
            <a:solidFill>
              <a:schemeClr val="accent3"/>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sp>
          <p:nvSpPr>
            <p:cNvPr id="41" name="加号 40"/>
            <p:cNvSpPr/>
            <p:nvPr/>
          </p:nvSpPr>
          <p:spPr>
            <a:xfrm>
              <a:off x="2727434" y="2406869"/>
              <a:ext cx="283780" cy="283780"/>
            </a:xfrm>
            <a:prstGeom prst="mathPlus">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grpSp>
      <p:grpSp>
        <p:nvGrpSpPr>
          <p:cNvPr id="42" name="组合 41"/>
          <p:cNvGrpSpPr/>
          <p:nvPr/>
        </p:nvGrpSpPr>
        <p:grpSpPr>
          <a:xfrm>
            <a:off x="10350897" y="5865379"/>
            <a:ext cx="317500" cy="317500"/>
            <a:chOff x="2638097" y="2317532"/>
            <a:chExt cx="462455" cy="462455"/>
          </a:xfrm>
        </p:grpSpPr>
        <p:sp>
          <p:nvSpPr>
            <p:cNvPr id="43" name="椭圆 42"/>
            <p:cNvSpPr/>
            <p:nvPr/>
          </p:nvSpPr>
          <p:spPr>
            <a:xfrm>
              <a:off x="2638097" y="2317532"/>
              <a:ext cx="462455" cy="462455"/>
            </a:xfrm>
            <a:prstGeom prst="ellips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sp>
          <p:nvSpPr>
            <p:cNvPr id="44" name="加号 43"/>
            <p:cNvSpPr/>
            <p:nvPr/>
          </p:nvSpPr>
          <p:spPr>
            <a:xfrm>
              <a:off x="2727434" y="2406869"/>
              <a:ext cx="283780" cy="283780"/>
            </a:xfrm>
            <a:prstGeom prst="mathPlus">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cs typeface="微软雅黑" panose="020B0503020204020204" charset="-122"/>
                <a:sym typeface="Arial"/>
              </a:endParaRPr>
            </a:p>
          </p:txBody>
        </p:sp>
      </p:grpSp>
      <p:sp>
        <p:nvSpPr>
          <p:cNvPr id="2" name="文本框 1">
            <a:extLst>
              <a:ext uri="{FF2B5EF4-FFF2-40B4-BE49-F238E27FC236}">
                <a16:creationId xmlns:a16="http://schemas.microsoft.com/office/drawing/2014/main" id="{68EFE2A6-25AC-587B-9EE9-E27FC76E7692}"/>
              </a:ext>
            </a:extLst>
          </p:cNvPr>
          <p:cNvSpPr txBox="1"/>
          <p:nvPr/>
        </p:nvSpPr>
        <p:spPr>
          <a:xfrm>
            <a:off x="6438066" y="4069165"/>
            <a:ext cx="2441445" cy="584775"/>
          </a:xfrm>
          <a:prstGeom prst="rect">
            <a:avLst/>
          </a:prstGeom>
          <a:noFill/>
        </p:spPr>
        <p:txBody>
          <a:bodyPr vert="horz" wrap="square">
            <a:spAutoFit/>
          </a:bodyPr>
          <a:lstStyle/>
          <a:p>
            <a:pPr algn="ctr"/>
            <a:r>
              <a:rPr lang="zh-CN" altLang="en-US" sz="1600" dirty="0">
                <a:solidFill>
                  <a:schemeClr val="bg1"/>
                </a:solidFill>
                <a:effectLst/>
                <a:latin typeface="Arial"/>
                <a:ea typeface="微软雅黑"/>
                <a:cs typeface="微软雅黑" panose="020B0503020204020204" charset="-122"/>
                <a:sym typeface="Arial"/>
              </a:rPr>
              <a:t>按照更适合多模场景的形式构建</a:t>
            </a:r>
          </a:p>
        </p:txBody>
      </p:sp>
      <p:sp>
        <p:nvSpPr>
          <p:cNvPr id="3" name="文本框 2">
            <a:extLst>
              <a:ext uri="{FF2B5EF4-FFF2-40B4-BE49-F238E27FC236}">
                <a16:creationId xmlns:a16="http://schemas.microsoft.com/office/drawing/2014/main" id="{75855949-B124-5F88-09CF-1E515CB04939}"/>
              </a:ext>
            </a:extLst>
          </p:cNvPr>
          <p:cNvSpPr txBox="1"/>
          <p:nvPr/>
        </p:nvSpPr>
        <p:spPr>
          <a:xfrm>
            <a:off x="6888942" y="3371224"/>
            <a:ext cx="1800645" cy="400110"/>
          </a:xfrm>
          <a:prstGeom prst="rect">
            <a:avLst/>
          </a:prstGeom>
          <a:noFill/>
        </p:spPr>
        <p:txBody>
          <a:bodyPr wrap="square" rtlCol="0">
            <a:spAutoFit/>
          </a:bodyPr>
          <a:lstStyle/>
          <a:p>
            <a:pPr algn="l"/>
            <a:r>
              <a:rPr lang="zh-CN" altLang="en-US" sz="2000" dirty="0">
                <a:solidFill>
                  <a:schemeClr val="bg1"/>
                </a:solidFill>
                <a:latin typeface="Arial"/>
                <a:ea typeface="微软雅黑"/>
              </a:rPr>
              <a:t>引擎级多模</a:t>
            </a:r>
          </a:p>
        </p:txBody>
      </p:sp>
      <p:sp>
        <p:nvSpPr>
          <p:cNvPr id="4" name="箭头: 右 3">
            <a:extLst>
              <a:ext uri="{FF2B5EF4-FFF2-40B4-BE49-F238E27FC236}">
                <a16:creationId xmlns:a16="http://schemas.microsoft.com/office/drawing/2014/main" id="{252B38CD-E102-5920-42FA-7AC2A32F75E1}"/>
              </a:ext>
            </a:extLst>
          </p:cNvPr>
          <p:cNvSpPr/>
          <p:nvPr/>
        </p:nvSpPr>
        <p:spPr>
          <a:xfrm>
            <a:off x="8818461" y="3617185"/>
            <a:ext cx="646874" cy="1253164"/>
          </a:xfrm>
          <a:prstGeom prst="rightArrow">
            <a:avLst/>
          </a:prstGeom>
          <a:solidFill>
            <a:srgbClr val="3E3E7A"/>
          </a:solidFill>
          <a:ln>
            <a:solidFill>
              <a:srgbClr val="DCD6C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VCG41N1309252045" descr="图片包含 背景图案&#10;&#10;描述已自动生成"/>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31" name="文本框 30"/>
          <p:cNvSpPr txBox="1"/>
          <p:nvPr/>
        </p:nvSpPr>
        <p:spPr>
          <a:xfrm>
            <a:off x="8906289" y="3626896"/>
            <a:ext cx="2262159" cy="923330"/>
          </a:xfrm>
          <a:prstGeom prst="rect">
            <a:avLst/>
          </a:prstGeom>
          <a:noFill/>
        </p:spPr>
        <p:txBody>
          <a:bodyPr vert="horz" wrap="none" rtlCol="0">
            <a:spAutoFit/>
          </a:bodyPr>
          <a:lstStyle>
            <a:defPPr>
              <a:defRPr lang="zh-CN"/>
            </a:defPPr>
            <a:lvl1pPr algn="r">
              <a:defRPr sz="5400">
                <a:solidFill>
                  <a:schemeClr val="bg1"/>
                </a:solidFill>
                <a:latin typeface="字魂35号-经典雅黑" pitchFamily="2" charset="-122"/>
                <a:ea typeface="字魂35号-经典雅黑" pitchFamily="2" charset="-122"/>
                <a:cs typeface="微软雅黑" panose="020B0503020204020204" charset="-122"/>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srgbClr val="FFFFFF"/>
                </a:solidFill>
                <a:effectLst/>
                <a:uLnTx/>
                <a:uFillTx/>
                <a:ea typeface="字魂35号-经典雅黑" pitchFamily="2" charset="-122"/>
                <a:sym typeface="Arial"/>
              </a:rPr>
              <a:t>趋势二</a:t>
            </a:r>
          </a:p>
        </p:txBody>
      </p:sp>
      <p:sp>
        <p:nvSpPr>
          <p:cNvPr id="32" name="文本框 31"/>
          <p:cNvSpPr txBox="1"/>
          <p:nvPr/>
        </p:nvSpPr>
        <p:spPr>
          <a:xfrm>
            <a:off x="5797980" y="1373543"/>
            <a:ext cx="5370468" cy="2215991"/>
          </a:xfrm>
          <a:prstGeom prst="rect">
            <a:avLst/>
          </a:prstGeom>
          <a:noFill/>
        </p:spPr>
        <p:txBody>
          <a:bodyPr wrap="square">
            <a:spAutoFit/>
          </a:bodyPr>
          <a:lstStyle>
            <a:defPPr>
              <a:defRPr lang="zh-CN"/>
            </a:defPPr>
            <a:lvl1pPr>
              <a:defRPr sz="5400">
                <a:solidFill>
                  <a:srgbClr val="FF0029"/>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02.</a:t>
            </a:r>
            <a:endParaRPr kumimoji="0" lang="zh-CN" altLang="en-US" sz="138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sp>
        <p:nvSpPr>
          <p:cNvPr id="36" name="文本框 15"/>
          <p:cNvSpPr txBox="1"/>
          <p:nvPr>
            <p:custDataLst>
              <p:tags r:id="rId1"/>
            </p:custDataLst>
          </p:nvPr>
        </p:nvSpPr>
        <p:spPr>
          <a:xfrm>
            <a:off x="6917002" y="4607025"/>
            <a:ext cx="3925425" cy="698268"/>
          </a:xfrm>
          <a:prstGeom prst="rect">
            <a:avLst/>
          </a:prstGeom>
          <a:noFill/>
        </p:spPr>
        <p:txBody>
          <a:bodyPr vert="horz"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充分利用新兴硬件、与云基础设施深度结合，增强功能、提升性能</a:t>
            </a:r>
          </a:p>
        </p:txBody>
      </p:sp>
      <p:cxnSp>
        <p:nvCxnSpPr>
          <p:cNvPr id="38" name="直接连接符 37"/>
          <p:cNvCxnSpPr/>
          <p:nvPr/>
        </p:nvCxnSpPr>
        <p:spPr>
          <a:xfrm>
            <a:off x="10975776" y="4747927"/>
            <a:ext cx="0" cy="4692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2258624" y="6393612"/>
            <a:ext cx="55672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932279" y="6256539"/>
            <a:ext cx="995855" cy="276999"/>
          </a:xfrm>
          <a:prstGeom prst="rect">
            <a:avLst/>
          </a:prstGeom>
          <a:noFill/>
        </p:spPr>
        <p:txBody>
          <a:bodyPr wrap="square">
            <a:spAutoFit/>
          </a:bodyPr>
          <a:lstStyle>
            <a:defPPr>
              <a:defRPr lang="zh-CN"/>
            </a:defPPr>
            <a:lvl1pPr algn="r">
              <a:defRPr sz="1400">
                <a:solidFill>
                  <a:schemeClr val="bg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90099"/>
                </a:solidFill>
                <a:effectLst/>
                <a:uLnTx/>
                <a:uFillTx/>
                <a:latin typeface="Arial"/>
                <a:ea typeface="微软雅黑"/>
                <a:cs typeface="微软雅黑" panose="020B0503020204020204" charset="-122"/>
                <a:sym typeface="Arial"/>
              </a:rPr>
              <a:t>01</a:t>
            </a:r>
            <a:endParaRPr kumimoji="0" lang="zh-CN" altLang="en-US" sz="1200" b="0" i="0" u="none" strike="noStrike" kern="1200" cap="none" spc="0" normalizeH="0" baseline="0" noProof="0" dirty="0">
              <a:ln>
                <a:noFill/>
              </a:ln>
              <a:solidFill>
                <a:srgbClr val="990099"/>
              </a:solidFill>
              <a:effectLst/>
              <a:uLnTx/>
              <a:uFillTx/>
              <a:latin typeface="Arial"/>
              <a:ea typeface="微软雅黑"/>
              <a:cs typeface="微软雅黑" panose="020B0503020204020204" charset="-122"/>
              <a:sym typeface="Arial"/>
            </a:endParaRPr>
          </a:p>
        </p:txBody>
      </p:sp>
      <p:sp>
        <p:nvSpPr>
          <p:cNvPr id="12" name="文本框 11"/>
          <p:cNvSpPr txBox="1"/>
          <p:nvPr/>
        </p:nvSpPr>
        <p:spPr>
          <a:xfrm>
            <a:off x="8780802" y="6225761"/>
            <a:ext cx="995855" cy="338554"/>
          </a:xfrm>
          <a:prstGeom prst="rect">
            <a:avLst/>
          </a:prstGeom>
          <a:noFill/>
        </p:spPr>
        <p:txBody>
          <a:bodyPr wrap="square">
            <a:spAutoFit/>
          </a:bodyPr>
          <a:lstStyle>
            <a:defPPr>
              <a:defRPr lang="zh-CN"/>
            </a:defPPr>
            <a:lvl1pPr algn="r">
              <a:defRPr sz="1400">
                <a:solidFill>
                  <a:schemeClr val="bg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D5FF"/>
                </a:solidFill>
                <a:effectLst/>
                <a:uLnTx/>
                <a:uFillTx/>
                <a:latin typeface="Arial"/>
                <a:ea typeface="微软雅黑"/>
                <a:cs typeface="微软雅黑" panose="020B0503020204020204" charset="-122"/>
                <a:sym typeface="Arial"/>
              </a:rPr>
              <a:t>02</a:t>
            </a:r>
            <a:endParaRPr kumimoji="0" lang="zh-CN" altLang="en-US" sz="1600" b="0" i="0" u="none" strike="noStrike" kern="1200" cap="none" spc="0" normalizeH="0" baseline="0" noProof="0" dirty="0">
              <a:ln>
                <a:noFill/>
              </a:ln>
              <a:solidFill>
                <a:srgbClr val="FFD5FF"/>
              </a:solidFill>
              <a:effectLst/>
              <a:uLnTx/>
              <a:uFillTx/>
              <a:latin typeface="Arial"/>
              <a:ea typeface="微软雅黑"/>
              <a:cs typeface="微软雅黑" panose="020B0503020204020204" charset="-122"/>
              <a:sym typeface="Arial"/>
            </a:endParaRPr>
          </a:p>
        </p:txBody>
      </p:sp>
      <p:sp>
        <p:nvSpPr>
          <p:cNvPr id="13" name="文本框 12"/>
          <p:cNvSpPr txBox="1"/>
          <p:nvPr/>
        </p:nvSpPr>
        <p:spPr>
          <a:xfrm>
            <a:off x="9629325" y="6256539"/>
            <a:ext cx="995855" cy="276999"/>
          </a:xfrm>
          <a:prstGeom prst="rect">
            <a:avLst/>
          </a:prstGeom>
          <a:noFill/>
        </p:spPr>
        <p:txBody>
          <a:bodyPr wrap="square">
            <a:spAutoFit/>
          </a:bodyPr>
          <a:lstStyle>
            <a:defPPr>
              <a:defRPr lang="zh-CN"/>
            </a:defPPr>
            <a:lvl1pPr algn="r">
              <a:defRPr sz="1400">
                <a:solidFill>
                  <a:schemeClr val="bg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90099"/>
                </a:solidFill>
                <a:effectLst/>
                <a:uLnTx/>
                <a:uFillTx/>
                <a:latin typeface="Arial"/>
                <a:ea typeface="微软雅黑"/>
                <a:cs typeface="微软雅黑" panose="020B0503020204020204" charset="-122"/>
                <a:sym typeface="Arial"/>
              </a:rPr>
              <a:t>03</a:t>
            </a:r>
            <a:endParaRPr kumimoji="0" lang="zh-CN" altLang="en-US" sz="1200" b="0" i="0" u="none" strike="noStrike" kern="1200" cap="none" spc="0" normalizeH="0" baseline="0" noProof="0" dirty="0">
              <a:ln>
                <a:noFill/>
              </a:ln>
              <a:solidFill>
                <a:srgbClr val="990099"/>
              </a:solidFill>
              <a:effectLst/>
              <a:uLnTx/>
              <a:uFillTx/>
              <a:latin typeface="Arial"/>
              <a:ea typeface="微软雅黑"/>
              <a:cs typeface="微软雅黑" panose="020B0503020204020204" charset="-122"/>
              <a:sym typeface="Arial"/>
            </a:endParaRPr>
          </a:p>
        </p:txBody>
      </p:sp>
      <p:sp>
        <p:nvSpPr>
          <p:cNvPr id="27" name="文本框 26"/>
          <p:cNvSpPr txBox="1"/>
          <p:nvPr/>
        </p:nvSpPr>
        <p:spPr>
          <a:xfrm>
            <a:off x="10477848" y="6256539"/>
            <a:ext cx="995855" cy="276999"/>
          </a:xfrm>
          <a:prstGeom prst="rect">
            <a:avLst/>
          </a:prstGeom>
          <a:noFill/>
        </p:spPr>
        <p:txBody>
          <a:bodyPr wrap="square">
            <a:spAutoFit/>
          </a:bodyPr>
          <a:lstStyle>
            <a:defPPr>
              <a:defRPr lang="zh-CN"/>
            </a:defPPr>
            <a:lvl1pPr algn="r">
              <a:defRPr sz="1400">
                <a:solidFill>
                  <a:schemeClr val="bg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90099"/>
                </a:solidFill>
                <a:effectLst/>
                <a:uLnTx/>
                <a:uFillTx/>
                <a:latin typeface="Arial"/>
                <a:ea typeface="微软雅黑"/>
                <a:cs typeface="微软雅黑" panose="020B0503020204020204" charset="-122"/>
                <a:sym typeface="Arial"/>
              </a:rPr>
              <a:t>04</a:t>
            </a:r>
            <a:endParaRPr kumimoji="0" lang="zh-CN" altLang="en-US" sz="1200" b="0" i="0" u="none" strike="noStrike" kern="1200" cap="none" spc="0" normalizeH="0" baseline="0" noProof="0" dirty="0">
              <a:ln>
                <a:noFill/>
              </a:ln>
              <a:solidFill>
                <a:srgbClr val="990099"/>
              </a:solidFill>
              <a:effectLst/>
              <a:uLnTx/>
              <a:uFillTx/>
              <a:latin typeface="Arial"/>
              <a:ea typeface="微软雅黑"/>
              <a:cs typeface="微软雅黑" panose="020B0503020204020204" charset="-122"/>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8" name="矩形: 圆角 7"/>
          <p:cNvSpPr/>
          <p:nvPr/>
        </p:nvSpPr>
        <p:spPr>
          <a:xfrm flipH="1" flipV="1">
            <a:off x="-1" y="0"/>
            <a:ext cx="7408127" cy="6858000"/>
          </a:xfrm>
          <a:prstGeom prst="roundRect">
            <a:avLst>
              <a:gd name="adj" fmla="val 0"/>
            </a:avLst>
          </a:prstGeom>
          <a:gradFill flip="none" rotWithShape="1">
            <a:gsLst>
              <a:gs pos="62000">
                <a:schemeClr val="accent4">
                  <a:alpha val="0"/>
                </a:schemeClr>
              </a:gs>
              <a:gs pos="100000">
                <a:schemeClr val="accent1"/>
              </a:gs>
            </a:gsLst>
            <a:path path="circle">
              <a:fillToRect t="100000" r="100000"/>
            </a:path>
            <a:tileRect l="-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sp>
        <p:nvSpPr>
          <p:cNvPr id="9" name="矩形: 圆角 8"/>
          <p:cNvSpPr/>
          <p:nvPr/>
        </p:nvSpPr>
        <p:spPr>
          <a:xfrm>
            <a:off x="628153" y="2775869"/>
            <a:ext cx="4340721" cy="3267122"/>
          </a:xfrm>
          <a:prstGeom prst="roundRect">
            <a:avLst>
              <a:gd name="adj" fmla="val 7971"/>
            </a:avLst>
          </a:prstGeom>
          <a:solidFill>
            <a:schemeClr val="accent4">
              <a:lumMod val="90000"/>
              <a:lumOff val="10000"/>
            </a:schemeClr>
          </a:solidFill>
          <a:ln>
            <a:gradFill flip="none" rotWithShape="1">
              <a:gsLst>
                <a:gs pos="0">
                  <a:schemeClr val="bg1">
                    <a:alpha val="0"/>
                  </a:schemeClr>
                </a:gs>
                <a:gs pos="67000">
                  <a:schemeClr val="accent3"/>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sp>
        <p:nvSpPr>
          <p:cNvPr id="12" name="文本框 11"/>
          <p:cNvSpPr txBox="1"/>
          <p:nvPr/>
        </p:nvSpPr>
        <p:spPr>
          <a:xfrm>
            <a:off x="4285753" y="652455"/>
            <a:ext cx="3578087" cy="584775"/>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充分利用新兴硬件</a:t>
            </a:r>
          </a:p>
        </p:txBody>
      </p:sp>
      <p:sp>
        <p:nvSpPr>
          <p:cNvPr id="13" name="矩形 12"/>
          <p:cNvSpPr/>
          <p:nvPr/>
        </p:nvSpPr>
        <p:spPr>
          <a:xfrm>
            <a:off x="1469482" y="3077154"/>
            <a:ext cx="1016405" cy="416909"/>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背景</a:t>
            </a:r>
          </a:p>
        </p:txBody>
      </p:sp>
      <p:sp>
        <p:nvSpPr>
          <p:cNvPr id="14" name="椭圆 13"/>
          <p:cNvSpPr/>
          <p:nvPr/>
        </p:nvSpPr>
        <p:spPr>
          <a:xfrm>
            <a:off x="836467" y="3017935"/>
            <a:ext cx="633014" cy="633014"/>
          </a:xfrm>
          <a:prstGeom prst="ellipse">
            <a:avLst/>
          </a:prstGeom>
          <a:solidFill>
            <a:schemeClr val="accent3"/>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sp>
        <p:nvSpPr>
          <p:cNvPr id="16" name="矩形 15"/>
          <p:cNvSpPr/>
          <p:nvPr/>
        </p:nvSpPr>
        <p:spPr>
          <a:xfrm>
            <a:off x="1644559" y="3452558"/>
            <a:ext cx="3079841"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最近十几年，新兴硬件在经历学术研究、工程化和产品化阶段发展，对数据库系统设计提供了广阔思路。期间最主要的硬件</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hlinkClick r:id="rId2">
                  <a:extLst>
                    <a:ext uri="{A12FA001-AC4F-418D-AE19-62706E023703}">
                      <ahyp:hlinkClr xmlns:ahyp="http://schemas.microsoft.com/office/drawing/2018/hyperlinkcolor" val="tx"/>
                    </a:ext>
                  </a:extLst>
                </a:hlinkClick>
              </a:rPr>
              <a:t>技术进步</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是多处理器（</a:t>
            </a:r>
            <a:r>
              <a:rPr kumimoji="0" lang="en-US" altLang="zh-CN"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SMP</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）、多核（</a:t>
            </a:r>
            <a:r>
              <a:rPr kumimoji="0" lang="en-US" altLang="zh-CN" sz="1200" b="0"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mn-cs"/>
              </a:rPr>
              <a:t>MultiCore</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）、大内存（</a:t>
            </a:r>
            <a:r>
              <a:rPr kumimoji="0" lang="en-US" altLang="zh-CN"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Big Memory</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）和</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hlinkClick r:id="rId3">
                  <a:extLst>
                    <a:ext uri="{A12FA001-AC4F-418D-AE19-62706E023703}">
                      <ahyp:hlinkClr xmlns:ahyp="http://schemas.microsoft.com/office/drawing/2018/hyperlinkcolor" val="tx"/>
                    </a:ext>
                  </a:extLst>
                </a:hlinkClick>
              </a:rPr>
              <a:t>固态硬盘</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SSD</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），多处理器和多核为并行处理提供可能，</a:t>
            </a:r>
            <a:r>
              <a:rPr kumimoji="0" lang="en-US" altLang="zh-CN"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SSD</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大幅提升了数据库系统的</a:t>
            </a:r>
            <a:r>
              <a:rPr kumimoji="0" lang="en-US" altLang="zh-CN"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IOPS</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和降低延迟，大内存促进了内存</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hlinkClick r:id="rId4">
                  <a:extLst>
                    <a:ext uri="{A12FA001-AC4F-418D-AE19-62706E023703}">
                      <ahyp:hlinkClr xmlns:ahyp="http://schemas.microsoft.com/office/drawing/2018/hyperlinkcolor" val="tx"/>
                    </a:ext>
                  </a:extLst>
                </a:hlinkClick>
              </a:rPr>
              <a:t>数据库引擎</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的发展。</a:t>
            </a:r>
            <a:br>
              <a:rPr kumimoji="0" lang="zh-CN" altLang="en-US" sz="1200" b="0" i="0" u="none" strike="noStrike" kern="1200" cap="none" spc="0" normalizeH="0" baseline="0" noProof="0" dirty="0">
                <a:ln>
                  <a:noFill/>
                </a:ln>
                <a:solidFill>
                  <a:srgbClr val="000000"/>
                </a:solidFill>
                <a:effectLst/>
                <a:uLnTx/>
                <a:uFillTx/>
                <a:latin typeface="Montserrat"/>
                <a:cs typeface="+mn-cs"/>
              </a:rPr>
            </a:br>
            <a:endParaRPr kumimoji="0" lang="zh-CN" altLang="en-US" sz="12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pic>
        <p:nvPicPr>
          <p:cNvPr id="29" name="图片 28"/>
          <p:cNvPicPr>
            <a:picLocks noChangeAspect="1"/>
          </p:cNvPicPr>
          <p:nvPr/>
        </p:nvPicPr>
        <p:blipFill rotWithShape="1">
          <a:blip r:embed="rId5" cstate="email">
            <a:extLst>
              <a:ext uri="{28A0092B-C50C-407E-A947-70E740481C1C}">
                <a14:useLocalDpi xmlns:a14="http://schemas.microsoft.com/office/drawing/2010/main"/>
              </a:ext>
            </a:extLst>
          </a:blip>
          <a:srcRect/>
          <a:stretch>
            <a:fillRect/>
          </a:stretch>
        </p:blipFill>
        <p:spPr>
          <a:xfrm>
            <a:off x="5638800" y="2762250"/>
            <a:ext cx="6037263" cy="3546475"/>
          </a:xfrm>
          <a:custGeom>
            <a:avLst/>
            <a:gdLst>
              <a:gd name="connsiteX0" fmla="*/ 114835 w 6037263"/>
              <a:gd name="connsiteY0" fmla="*/ 0 h 3546475"/>
              <a:gd name="connsiteX1" fmla="*/ 5922428 w 6037263"/>
              <a:gd name="connsiteY1" fmla="*/ 0 h 3546475"/>
              <a:gd name="connsiteX2" fmla="*/ 6037263 w 6037263"/>
              <a:gd name="connsiteY2" fmla="*/ 114835 h 3546475"/>
              <a:gd name="connsiteX3" fmla="*/ 6037263 w 6037263"/>
              <a:gd name="connsiteY3" fmla="*/ 3431640 h 3546475"/>
              <a:gd name="connsiteX4" fmla="*/ 5922428 w 6037263"/>
              <a:gd name="connsiteY4" fmla="*/ 3546475 h 3546475"/>
              <a:gd name="connsiteX5" fmla="*/ 114835 w 6037263"/>
              <a:gd name="connsiteY5" fmla="*/ 3546475 h 3546475"/>
              <a:gd name="connsiteX6" fmla="*/ 0 w 6037263"/>
              <a:gd name="connsiteY6" fmla="*/ 3431640 h 3546475"/>
              <a:gd name="connsiteX7" fmla="*/ 0 w 6037263"/>
              <a:gd name="connsiteY7" fmla="*/ 114835 h 3546475"/>
              <a:gd name="connsiteX8" fmla="*/ 114835 w 6037263"/>
              <a:gd name="connsiteY8" fmla="*/ 0 h 3546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7263" h="3546475">
                <a:moveTo>
                  <a:pt x="114835" y="0"/>
                </a:moveTo>
                <a:lnTo>
                  <a:pt x="5922428" y="0"/>
                </a:lnTo>
                <a:cubicBezTo>
                  <a:pt x="5985850" y="0"/>
                  <a:pt x="6037263" y="51413"/>
                  <a:pt x="6037263" y="114835"/>
                </a:cubicBezTo>
                <a:lnTo>
                  <a:pt x="6037263" y="3431640"/>
                </a:lnTo>
                <a:cubicBezTo>
                  <a:pt x="6037263" y="3495062"/>
                  <a:pt x="5985850" y="3546475"/>
                  <a:pt x="5922428" y="3546475"/>
                </a:cubicBezTo>
                <a:lnTo>
                  <a:pt x="114835" y="3546475"/>
                </a:lnTo>
                <a:cubicBezTo>
                  <a:pt x="51413" y="3546475"/>
                  <a:pt x="0" y="3495062"/>
                  <a:pt x="0" y="3431640"/>
                </a:cubicBezTo>
                <a:lnTo>
                  <a:pt x="0" y="114835"/>
                </a:lnTo>
                <a:cubicBezTo>
                  <a:pt x="0" y="51413"/>
                  <a:pt x="51413" y="0"/>
                  <a:pt x="114835" y="0"/>
                </a:cubicBezTo>
                <a:close/>
              </a:path>
            </a:pathLst>
          </a:custGeom>
        </p:spPr>
      </p:pic>
      <p:sp>
        <p:nvSpPr>
          <p:cNvPr id="45" name="图形 48"/>
          <p:cNvSpPr/>
          <p:nvPr/>
        </p:nvSpPr>
        <p:spPr>
          <a:xfrm flipV="1">
            <a:off x="993317" y="3174790"/>
            <a:ext cx="319314" cy="319304"/>
          </a:xfrm>
          <a:custGeom>
            <a:avLst/>
            <a:gdLst>
              <a:gd name="connsiteX0" fmla="*/ 253744 w 319314"/>
              <a:gd name="connsiteY0" fmla="*/ 253745 h 319304"/>
              <a:gd name="connsiteX1" fmla="*/ 253744 w 319314"/>
              <a:gd name="connsiteY1" fmla="*/ 253745 h 319304"/>
              <a:gd name="connsiteX2" fmla="*/ 158372 w 319314"/>
              <a:gd name="connsiteY2" fmla="*/ 293382 h 319304"/>
              <a:gd name="connsiteX3" fmla="*/ 62732 w 319314"/>
              <a:gd name="connsiteY3" fmla="*/ 253745 h 319304"/>
              <a:gd name="connsiteX4" fmla="*/ 62732 w 319314"/>
              <a:gd name="connsiteY4" fmla="*/ 253834 h 319304"/>
              <a:gd name="connsiteX5" fmla="*/ 62732 w 319314"/>
              <a:gd name="connsiteY5" fmla="*/ 253745 h 319304"/>
              <a:gd name="connsiteX6" fmla="*/ 23194 w 319314"/>
              <a:gd name="connsiteY6" fmla="*/ 158284 h 319304"/>
              <a:gd name="connsiteX7" fmla="*/ 62732 w 319314"/>
              <a:gd name="connsiteY7" fmla="*/ 62823 h 319304"/>
              <a:gd name="connsiteX8" fmla="*/ 158372 w 319314"/>
              <a:gd name="connsiteY8" fmla="*/ 23195 h 319304"/>
              <a:gd name="connsiteX9" fmla="*/ 264983 w 319314"/>
              <a:gd name="connsiteY9" fmla="*/ 23195 h 319304"/>
              <a:gd name="connsiteX10" fmla="*/ 264983 w 319314"/>
              <a:gd name="connsiteY10" fmla="*/ 71447 h 319304"/>
              <a:gd name="connsiteX11" fmla="*/ 265161 w 319314"/>
              <a:gd name="connsiteY11" fmla="*/ 71447 h 319304"/>
              <a:gd name="connsiteX12" fmla="*/ 267417 w 319314"/>
              <a:gd name="connsiteY12" fmla="*/ 78503 h 319304"/>
              <a:gd name="connsiteX13" fmla="*/ 286754 w 319314"/>
              <a:gd name="connsiteY13" fmla="*/ 116302 h 319304"/>
              <a:gd name="connsiteX14" fmla="*/ 293381 w 319314"/>
              <a:gd name="connsiteY14" fmla="*/ 158284 h 319304"/>
              <a:gd name="connsiteX15" fmla="*/ 254360 w 319314"/>
              <a:gd name="connsiteY15" fmla="*/ 253228 h 319304"/>
              <a:gd name="connsiteX16" fmla="*/ 253744 w 319314"/>
              <a:gd name="connsiteY16" fmla="*/ 253745 h 319304"/>
              <a:gd name="connsiteX17" fmla="*/ 78760 w 319314"/>
              <a:gd name="connsiteY17" fmla="*/ 111601 h 319304"/>
              <a:gd name="connsiteX18" fmla="*/ 78760 w 319314"/>
              <a:gd name="connsiteY18" fmla="*/ 111601 h 319304"/>
              <a:gd name="connsiteX19" fmla="*/ 71357 w 319314"/>
              <a:gd name="connsiteY19" fmla="*/ 119094 h 319304"/>
              <a:gd name="connsiteX20" fmla="*/ 78760 w 319314"/>
              <a:gd name="connsiteY20" fmla="*/ 126317 h 319304"/>
              <a:gd name="connsiteX21" fmla="*/ 237806 w 319314"/>
              <a:gd name="connsiteY21" fmla="*/ 126317 h 319304"/>
              <a:gd name="connsiteX22" fmla="*/ 245119 w 319314"/>
              <a:gd name="connsiteY22" fmla="*/ 119094 h 319304"/>
              <a:gd name="connsiteX23" fmla="*/ 237806 w 319314"/>
              <a:gd name="connsiteY23" fmla="*/ 111601 h 319304"/>
              <a:gd name="connsiteX24" fmla="*/ 78760 w 319314"/>
              <a:gd name="connsiteY24" fmla="*/ 111601 h 319304"/>
              <a:gd name="connsiteX25" fmla="*/ 78760 w 319314"/>
              <a:gd name="connsiteY25" fmla="*/ 150882 h 319304"/>
              <a:gd name="connsiteX26" fmla="*/ 78760 w 319314"/>
              <a:gd name="connsiteY26" fmla="*/ 150882 h 319304"/>
              <a:gd name="connsiteX27" fmla="*/ 71357 w 319314"/>
              <a:gd name="connsiteY27" fmla="*/ 158284 h 319304"/>
              <a:gd name="connsiteX28" fmla="*/ 78760 w 319314"/>
              <a:gd name="connsiteY28" fmla="*/ 165687 h 319304"/>
              <a:gd name="connsiteX29" fmla="*/ 237806 w 319314"/>
              <a:gd name="connsiteY29" fmla="*/ 165687 h 319304"/>
              <a:gd name="connsiteX30" fmla="*/ 245119 w 319314"/>
              <a:gd name="connsiteY30" fmla="*/ 158284 h 319304"/>
              <a:gd name="connsiteX31" fmla="*/ 237806 w 319314"/>
              <a:gd name="connsiteY31" fmla="*/ 150882 h 319304"/>
              <a:gd name="connsiteX32" fmla="*/ 78760 w 319314"/>
              <a:gd name="connsiteY32" fmla="*/ 150882 h 319304"/>
              <a:gd name="connsiteX33" fmla="*/ 78760 w 319314"/>
              <a:gd name="connsiteY33" fmla="*/ 190161 h 319304"/>
              <a:gd name="connsiteX34" fmla="*/ 78760 w 319314"/>
              <a:gd name="connsiteY34" fmla="*/ 190161 h 319304"/>
              <a:gd name="connsiteX35" fmla="*/ 71357 w 319314"/>
              <a:gd name="connsiteY35" fmla="*/ 197564 h 319304"/>
              <a:gd name="connsiteX36" fmla="*/ 78760 w 319314"/>
              <a:gd name="connsiteY36" fmla="*/ 204966 h 319304"/>
              <a:gd name="connsiteX37" fmla="*/ 237806 w 319314"/>
              <a:gd name="connsiteY37" fmla="*/ 204966 h 319304"/>
              <a:gd name="connsiteX38" fmla="*/ 245119 w 319314"/>
              <a:gd name="connsiteY38" fmla="*/ 197564 h 319304"/>
              <a:gd name="connsiteX39" fmla="*/ 237806 w 319314"/>
              <a:gd name="connsiteY39" fmla="*/ 190161 h 319304"/>
              <a:gd name="connsiteX40" fmla="*/ 78760 w 319314"/>
              <a:gd name="connsiteY40" fmla="*/ 190161 h 319304"/>
              <a:gd name="connsiteX41" fmla="*/ 158372 w 319314"/>
              <a:gd name="connsiteY41" fmla="*/ 317937 h 319304"/>
              <a:gd name="connsiteX42" fmla="*/ 271252 w 319314"/>
              <a:gd name="connsiteY42" fmla="*/ 270995 h 319304"/>
              <a:gd name="connsiteX43" fmla="*/ 271778 w 319314"/>
              <a:gd name="connsiteY43" fmla="*/ 270380 h 319304"/>
              <a:gd name="connsiteX44" fmla="*/ 317944 w 319314"/>
              <a:gd name="connsiteY44" fmla="*/ 158284 h 319304"/>
              <a:gd name="connsiteX45" fmla="*/ 310015 w 319314"/>
              <a:gd name="connsiteY45" fmla="*/ 108811 h 319304"/>
              <a:gd name="connsiteX46" fmla="*/ 289544 w 319314"/>
              <a:gd name="connsiteY46" fmla="*/ 67612 h 319304"/>
              <a:gd name="connsiteX47" fmla="*/ 289544 w 319314"/>
              <a:gd name="connsiteY47" fmla="*/ 10914 h 319304"/>
              <a:gd name="connsiteX48" fmla="*/ 277353 w 319314"/>
              <a:gd name="connsiteY48" fmla="*/ -1368 h 319304"/>
              <a:gd name="connsiteX49" fmla="*/ 277004 w 319314"/>
              <a:gd name="connsiteY49" fmla="*/ -1368 h 319304"/>
              <a:gd name="connsiteX50" fmla="*/ 158372 w 319314"/>
              <a:gd name="connsiteY50" fmla="*/ -1368 h 319304"/>
              <a:gd name="connsiteX51" fmla="*/ 45491 w 319314"/>
              <a:gd name="connsiteY51" fmla="*/ 45225 h 319304"/>
              <a:gd name="connsiteX52" fmla="*/ 45491 w 319314"/>
              <a:gd name="connsiteY52" fmla="*/ 45405 h 319304"/>
              <a:gd name="connsiteX53" fmla="*/ 45313 w 319314"/>
              <a:gd name="connsiteY53" fmla="*/ 45225 h 319304"/>
              <a:gd name="connsiteX54" fmla="*/ -1370 w 319314"/>
              <a:gd name="connsiteY54" fmla="*/ 158284 h 319304"/>
              <a:gd name="connsiteX55" fmla="*/ 45491 w 319314"/>
              <a:gd name="connsiteY55" fmla="*/ 270995 h 319304"/>
              <a:gd name="connsiteX56" fmla="*/ 45313 w 319314"/>
              <a:gd name="connsiteY56" fmla="*/ 270995 h 319304"/>
              <a:gd name="connsiteX57" fmla="*/ 158372 w 319314"/>
              <a:gd name="connsiteY57" fmla="*/ 317937 h 319304"/>
              <a:gd name="connsiteX58" fmla="*/ 158372 w 319314"/>
              <a:gd name="connsiteY58" fmla="*/ 317937 h 31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19314" h="319304">
                <a:moveTo>
                  <a:pt x="253744" y="253745"/>
                </a:moveTo>
                <a:lnTo>
                  <a:pt x="253744" y="253745"/>
                </a:lnTo>
                <a:cubicBezTo>
                  <a:pt x="229270" y="278219"/>
                  <a:pt x="195653" y="293382"/>
                  <a:pt x="158372" y="293382"/>
                </a:cubicBezTo>
                <a:cubicBezTo>
                  <a:pt x="121090" y="293382"/>
                  <a:pt x="87295" y="278219"/>
                  <a:pt x="62732" y="253745"/>
                </a:cubicBezTo>
                <a:lnTo>
                  <a:pt x="62732" y="253834"/>
                </a:lnTo>
                <a:lnTo>
                  <a:pt x="62732" y="253745"/>
                </a:lnTo>
                <a:cubicBezTo>
                  <a:pt x="38258" y="229360"/>
                  <a:pt x="23194" y="195566"/>
                  <a:pt x="23194" y="158284"/>
                </a:cubicBezTo>
                <a:cubicBezTo>
                  <a:pt x="23194" y="120832"/>
                  <a:pt x="38258" y="87038"/>
                  <a:pt x="62732" y="62823"/>
                </a:cubicBezTo>
                <a:cubicBezTo>
                  <a:pt x="87295" y="38348"/>
                  <a:pt x="120920" y="23195"/>
                  <a:pt x="158372" y="23195"/>
                </a:cubicBezTo>
                <a:lnTo>
                  <a:pt x="264983" y="23195"/>
                </a:lnTo>
                <a:lnTo>
                  <a:pt x="264983" y="71447"/>
                </a:lnTo>
                <a:lnTo>
                  <a:pt x="265161" y="71447"/>
                </a:lnTo>
                <a:cubicBezTo>
                  <a:pt x="265161" y="73883"/>
                  <a:pt x="265856" y="76407"/>
                  <a:pt x="267417" y="78503"/>
                </a:cubicBezTo>
                <a:cubicBezTo>
                  <a:pt x="275783" y="89999"/>
                  <a:pt x="282401" y="102718"/>
                  <a:pt x="286754" y="116302"/>
                </a:cubicBezTo>
                <a:cubicBezTo>
                  <a:pt x="291026" y="129538"/>
                  <a:pt x="293381" y="143478"/>
                  <a:pt x="293381" y="158284"/>
                </a:cubicBezTo>
                <a:cubicBezTo>
                  <a:pt x="293381" y="195299"/>
                  <a:pt x="278396" y="228923"/>
                  <a:pt x="254360" y="253228"/>
                </a:cubicBezTo>
                <a:lnTo>
                  <a:pt x="253744" y="253745"/>
                </a:lnTo>
                <a:close/>
                <a:moveTo>
                  <a:pt x="78760" y="111601"/>
                </a:moveTo>
                <a:lnTo>
                  <a:pt x="78760" y="111601"/>
                </a:lnTo>
                <a:cubicBezTo>
                  <a:pt x="74577" y="111601"/>
                  <a:pt x="71357" y="114910"/>
                  <a:pt x="71357" y="119094"/>
                </a:cubicBezTo>
                <a:cubicBezTo>
                  <a:pt x="71357" y="122921"/>
                  <a:pt x="74577" y="126317"/>
                  <a:pt x="78760" y="126317"/>
                </a:cubicBezTo>
                <a:lnTo>
                  <a:pt x="237806" y="126317"/>
                </a:lnTo>
                <a:cubicBezTo>
                  <a:pt x="241990" y="126317"/>
                  <a:pt x="245119" y="122921"/>
                  <a:pt x="245119" y="119094"/>
                </a:cubicBezTo>
                <a:cubicBezTo>
                  <a:pt x="245119" y="114910"/>
                  <a:pt x="241990" y="111601"/>
                  <a:pt x="237806" y="111601"/>
                </a:cubicBezTo>
                <a:lnTo>
                  <a:pt x="78760" y="111601"/>
                </a:lnTo>
                <a:close/>
                <a:moveTo>
                  <a:pt x="78760" y="150882"/>
                </a:moveTo>
                <a:lnTo>
                  <a:pt x="78760" y="150882"/>
                </a:lnTo>
                <a:cubicBezTo>
                  <a:pt x="74577" y="150882"/>
                  <a:pt x="71357" y="154103"/>
                  <a:pt x="71357" y="158284"/>
                </a:cubicBezTo>
                <a:cubicBezTo>
                  <a:pt x="71357" y="162289"/>
                  <a:pt x="74577" y="165687"/>
                  <a:pt x="78760" y="165687"/>
                </a:cubicBezTo>
                <a:lnTo>
                  <a:pt x="237806" y="165687"/>
                </a:lnTo>
                <a:cubicBezTo>
                  <a:pt x="241990" y="165687"/>
                  <a:pt x="245119" y="162289"/>
                  <a:pt x="245119" y="158284"/>
                </a:cubicBezTo>
                <a:cubicBezTo>
                  <a:pt x="245119" y="154103"/>
                  <a:pt x="241990" y="150882"/>
                  <a:pt x="237806" y="150882"/>
                </a:cubicBezTo>
                <a:lnTo>
                  <a:pt x="78760" y="150882"/>
                </a:lnTo>
                <a:close/>
                <a:moveTo>
                  <a:pt x="78760" y="190161"/>
                </a:moveTo>
                <a:lnTo>
                  <a:pt x="78760" y="190161"/>
                </a:lnTo>
                <a:cubicBezTo>
                  <a:pt x="74577" y="190161"/>
                  <a:pt x="71357" y="193470"/>
                  <a:pt x="71357" y="197564"/>
                </a:cubicBezTo>
                <a:cubicBezTo>
                  <a:pt x="71357" y="201578"/>
                  <a:pt x="74577" y="204966"/>
                  <a:pt x="78760" y="204966"/>
                </a:cubicBezTo>
                <a:lnTo>
                  <a:pt x="237806" y="204966"/>
                </a:lnTo>
                <a:cubicBezTo>
                  <a:pt x="241990" y="204966"/>
                  <a:pt x="245119" y="201578"/>
                  <a:pt x="245119" y="197564"/>
                </a:cubicBezTo>
                <a:cubicBezTo>
                  <a:pt x="245119" y="193470"/>
                  <a:pt x="241990" y="190161"/>
                  <a:pt x="237806" y="190161"/>
                </a:cubicBezTo>
                <a:lnTo>
                  <a:pt x="78760" y="190161"/>
                </a:lnTo>
                <a:close/>
                <a:moveTo>
                  <a:pt x="158372" y="317937"/>
                </a:moveTo>
                <a:cubicBezTo>
                  <a:pt x="202440" y="317937"/>
                  <a:pt x="242337" y="300000"/>
                  <a:pt x="271252" y="270995"/>
                </a:cubicBezTo>
                <a:lnTo>
                  <a:pt x="271778" y="270380"/>
                </a:lnTo>
                <a:cubicBezTo>
                  <a:pt x="300346" y="241553"/>
                  <a:pt x="317944" y="201836"/>
                  <a:pt x="317944" y="158284"/>
                </a:cubicBezTo>
                <a:cubicBezTo>
                  <a:pt x="317944" y="141035"/>
                  <a:pt x="315152" y="124400"/>
                  <a:pt x="310015" y="108811"/>
                </a:cubicBezTo>
                <a:cubicBezTo>
                  <a:pt x="305224" y="94004"/>
                  <a:pt x="298250" y="80152"/>
                  <a:pt x="289544" y="67612"/>
                </a:cubicBezTo>
                <a:lnTo>
                  <a:pt x="289544" y="10914"/>
                </a:lnTo>
                <a:cubicBezTo>
                  <a:pt x="289544" y="4117"/>
                  <a:pt x="284140" y="-1368"/>
                  <a:pt x="277353" y="-1368"/>
                </a:cubicBezTo>
                <a:lnTo>
                  <a:pt x="277004" y="-1368"/>
                </a:lnTo>
                <a:lnTo>
                  <a:pt x="158372" y="-1368"/>
                </a:lnTo>
                <a:cubicBezTo>
                  <a:pt x="114293" y="-1368"/>
                  <a:pt x="74407" y="16658"/>
                  <a:pt x="45491" y="45225"/>
                </a:cubicBezTo>
                <a:lnTo>
                  <a:pt x="45491" y="45405"/>
                </a:lnTo>
                <a:lnTo>
                  <a:pt x="45313" y="45225"/>
                </a:lnTo>
                <a:cubicBezTo>
                  <a:pt x="16567" y="74230"/>
                  <a:pt x="-1370" y="114215"/>
                  <a:pt x="-1370" y="158284"/>
                </a:cubicBezTo>
                <a:cubicBezTo>
                  <a:pt x="-1370" y="202184"/>
                  <a:pt x="16567" y="242079"/>
                  <a:pt x="45491" y="270995"/>
                </a:cubicBezTo>
                <a:lnTo>
                  <a:pt x="45313" y="270995"/>
                </a:lnTo>
                <a:cubicBezTo>
                  <a:pt x="74407" y="300000"/>
                  <a:pt x="114293" y="317937"/>
                  <a:pt x="158372" y="317937"/>
                </a:cubicBezTo>
                <a:lnTo>
                  <a:pt x="158372" y="317937"/>
                </a:lnTo>
              </a:path>
            </a:pathLst>
          </a:custGeom>
          <a:solidFill>
            <a:schemeClr val="accent1"/>
          </a:solidFill>
          <a:ln w="1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lumMod val="95000"/>
                  <a:lumOff val="5000"/>
                </a:srgbClr>
              </a:solidFill>
              <a:effectLst/>
              <a:uLnTx/>
              <a:uFillTx/>
              <a:latin typeface="Arial"/>
              <a:ea typeface="微软雅黑"/>
              <a:cs typeface="微软雅黑" panose="020B0503020204020204" charset="-122"/>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1" name="矩形: 圆角 30"/>
          <p:cNvSpPr/>
          <p:nvPr/>
        </p:nvSpPr>
        <p:spPr>
          <a:xfrm flipV="1">
            <a:off x="4783873" y="89210"/>
            <a:ext cx="7408127" cy="6768790"/>
          </a:xfrm>
          <a:prstGeom prst="roundRect">
            <a:avLst>
              <a:gd name="adj" fmla="val 0"/>
            </a:avLst>
          </a:prstGeom>
          <a:gradFill flip="none" rotWithShape="1">
            <a:gsLst>
              <a:gs pos="62000">
                <a:schemeClr val="accent4">
                  <a:alpha val="0"/>
                </a:schemeClr>
              </a:gs>
              <a:gs pos="100000">
                <a:schemeClr val="accent1"/>
              </a:gs>
            </a:gsLst>
            <a:path path="circle">
              <a:fillToRect t="100000" r="100000"/>
            </a:path>
            <a:tileRect l="-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sp>
        <p:nvSpPr>
          <p:cNvPr id="3" name="矩形: 圆角 2"/>
          <p:cNvSpPr/>
          <p:nvPr/>
        </p:nvSpPr>
        <p:spPr>
          <a:xfrm flipH="1">
            <a:off x="0" y="0"/>
            <a:ext cx="7408127" cy="6768790"/>
          </a:xfrm>
          <a:prstGeom prst="roundRect">
            <a:avLst>
              <a:gd name="adj" fmla="val 0"/>
            </a:avLst>
          </a:prstGeom>
          <a:gradFill flip="none" rotWithShape="1">
            <a:gsLst>
              <a:gs pos="62000">
                <a:schemeClr val="accent4">
                  <a:alpha val="0"/>
                </a:schemeClr>
              </a:gs>
              <a:gs pos="100000">
                <a:schemeClr val="accent1"/>
              </a:gs>
            </a:gsLst>
            <a:path path="circle">
              <a:fillToRect t="100000" r="100000"/>
            </a:path>
            <a:tileRect l="-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sp>
        <p:nvSpPr>
          <p:cNvPr id="5" name="矩形: 圆角 4"/>
          <p:cNvSpPr/>
          <p:nvPr/>
        </p:nvSpPr>
        <p:spPr>
          <a:xfrm>
            <a:off x="4634026" y="2191658"/>
            <a:ext cx="2923948" cy="4117067"/>
          </a:xfrm>
          <a:prstGeom prst="roundRect">
            <a:avLst>
              <a:gd name="adj" fmla="val 7971"/>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cxnSp>
        <p:nvCxnSpPr>
          <p:cNvPr id="8" name="直接连接符 7"/>
          <p:cNvCxnSpPr/>
          <p:nvPr/>
        </p:nvCxnSpPr>
        <p:spPr>
          <a:xfrm flipH="1">
            <a:off x="1259778" y="4414248"/>
            <a:ext cx="8909824" cy="0"/>
          </a:xfrm>
          <a:prstGeom prst="line">
            <a:avLst/>
          </a:prstGeom>
          <a:ln>
            <a:solidFill>
              <a:schemeClr val="bg1">
                <a:alpha val="72000"/>
              </a:schemeClr>
            </a:solidFill>
          </a:ln>
        </p:spPr>
        <p:style>
          <a:lnRef idx="1">
            <a:schemeClr val="accent1"/>
          </a:lnRef>
          <a:fillRef idx="0">
            <a:schemeClr val="accent1"/>
          </a:fillRef>
          <a:effectRef idx="0">
            <a:schemeClr val="accent1"/>
          </a:effectRef>
          <a:fontRef idx="minor">
            <a:schemeClr val="tx1"/>
          </a:fontRef>
        </p:style>
      </p:cxnSp>
      <p:sp>
        <p:nvSpPr>
          <p:cNvPr id="48" name="圆: 空心 47"/>
          <p:cNvSpPr/>
          <p:nvPr/>
        </p:nvSpPr>
        <p:spPr>
          <a:xfrm rot="9306158">
            <a:off x="5205412" y="2519772"/>
            <a:ext cx="1703959" cy="1652939"/>
          </a:xfrm>
          <a:prstGeom prst="donut">
            <a:avLst>
              <a:gd name="adj" fmla="val 16109"/>
            </a:avLst>
          </a:prstGeom>
          <a:gradFill flip="none" rotWithShape="1">
            <a:gsLst>
              <a:gs pos="0">
                <a:schemeClr val="bg1">
                  <a:alpha val="0"/>
                </a:schemeClr>
              </a:gs>
              <a:gs pos="100000">
                <a:schemeClr val="accent1">
                  <a:alpha val="22000"/>
                </a:schemeClr>
              </a:gs>
            </a:gsLst>
            <a:lin ang="1620000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微软雅黑" panose="020B0503020204020204" charset="-122"/>
              <a:sym typeface="Arial"/>
            </a:endParaRPr>
          </a:p>
        </p:txBody>
      </p:sp>
      <p:sp>
        <p:nvSpPr>
          <p:cNvPr id="4" name="文本框 3"/>
          <p:cNvSpPr txBox="1"/>
          <p:nvPr/>
        </p:nvSpPr>
        <p:spPr>
          <a:xfrm>
            <a:off x="3983603" y="652455"/>
            <a:ext cx="3940461" cy="584775"/>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新兴硬件赋能数据库</a:t>
            </a:r>
          </a:p>
        </p:txBody>
      </p:sp>
      <p:sp>
        <p:nvSpPr>
          <p:cNvPr id="6" name="矩形: 圆角 5"/>
          <p:cNvSpPr/>
          <p:nvPr/>
        </p:nvSpPr>
        <p:spPr>
          <a:xfrm>
            <a:off x="805252" y="2666882"/>
            <a:ext cx="2923948" cy="3846745"/>
          </a:xfrm>
          <a:prstGeom prst="roundRect">
            <a:avLst>
              <a:gd name="adj" fmla="val 7971"/>
            </a:avLst>
          </a:prstGeom>
          <a:solidFill>
            <a:schemeClr val="accent4">
              <a:lumMod val="90000"/>
              <a:lumOff val="10000"/>
            </a:schemeClr>
          </a:solidFill>
          <a:ln>
            <a:gradFill flip="none" rotWithShape="1">
              <a:gsLst>
                <a:gs pos="0">
                  <a:schemeClr val="bg1">
                    <a:alpha val="49000"/>
                  </a:schemeClr>
                </a:gs>
                <a:gs pos="67000">
                  <a:schemeClr val="accent1"/>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sp>
        <p:nvSpPr>
          <p:cNvPr id="7" name="矩形: 圆角 6"/>
          <p:cNvSpPr/>
          <p:nvPr/>
        </p:nvSpPr>
        <p:spPr>
          <a:xfrm>
            <a:off x="8374744" y="2580085"/>
            <a:ext cx="2923948" cy="3846745"/>
          </a:xfrm>
          <a:prstGeom prst="roundRect">
            <a:avLst>
              <a:gd name="adj" fmla="val 7971"/>
            </a:avLst>
          </a:prstGeom>
          <a:solidFill>
            <a:schemeClr val="accent4">
              <a:lumMod val="90000"/>
              <a:lumOff val="10000"/>
            </a:schemeClr>
          </a:solidFill>
          <a:ln>
            <a:gradFill flip="none" rotWithShape="1">
              <a:gsLst>
                <a:gs pos="0">
                  <a:schemeClr val="bg1">
                    <a:alpha val="49000"/>
                  </a:schemeClr>
                </a:gs>
                <a:gs pos="67000">
                  <a:schemeClr val="accent1"/>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sp>
        <p:nvSpPr>
          <p:cNvPr id="9" name="文本框 8"/>
          <p:cNvSpPr txBox="1"/>
          <p:nvPr/>
        </p:nvSpPr>
        <p:spPr>
          <a:xfrm>
            <a:off x="515938" y="514695"/>
            <a:ext cx="1850443"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General demonstration template of fresh watercolor</a:t>
            </a:r>
            <a:endParaRPr kumimoji="0" lang="zh-CN" altLang="en-US" sz="11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sp>
        <p:nvSpPr>
          <p:cNvPr id="10" name="文本框 9"/>
          <p:cNvSpPr txBox="1"/>
          <p:nvPr/>
        </p:nvSpPr>
        <p:spPr>
          <a:xfrm>
            <a:off x="9143999" y="583944"/>
            <a:ext cx="2596791" cy="46166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PRESENTATION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//SLIDE</a:t>
            </a:r>
            <a:endParaRPr kumimoji="0" lang="zh-CN" altLang="en-US" sz="12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sp>
        <p:nvSpPr>
          <p:cNvPr id="11" name="文本框 10"/>
          <p:cNvSpPr txBox="1"/>
          <p:nvPr/>
        </p:nvSpPr>
        <p:spPr>
          <a:xfrm>
            <a:off x="4955408" y="4390200"/>
            <a:ext cx="2168470" cy="400110"/>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gradFill>
                  <a:gsLst>
                    <a:gs pos="0">
                      <a:srgbClr val="990099"/>
                    </a:gs>
                    <a:gs pos="100000">
                      <a:srgbClr val="3E3E7A"/>
                    </a:gs>
                  </a:gsLst>
                  <a:path path="circle">
                    <a:fillToRect r="100000" b="100000"/>
                  </a:path>
                </a:gradFill>
                <a:effectLst/>
                <a:uLnTx/>
                <a:uFillTx/>
                <a:latin typeface="Arial"/>
                <a:ea typeface="微软雅黑"/>
                <a:cs typeface="微软雅黑" panose="020B0503020204020204" charset="-122"/>
                <a:sym typeface="Arial"/>
              </a:rPr>
              <a:t>存储层面</a:t>
            </a:r>
          </a:p>
        </p:txBody>
      </p:sp>
      <p:sp>
        <p:nvSpPr>
          <p:cNvPr id="12" name="矩形 11"/>
          <p:cNvSpPr/>
          <p:nvPr/>
        </p:nvSpPr>
        <p:spPr>
          <a:xfrm>
            <a:off x="4858290" y="4850265"/>
            <a:ext cx="2475420" cy="1028871"/>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21212"/>
                </a:solidFill>
                <a:effectLst/>
                <a:uLnTx/>
                <a:uFillTx/>
                <a:latin typeface="微软雅黑" panose="020B0503020204020204" pitchFamily="34" charset="-122"/>
                <a:ea typeface="微软雅黑" panose="020B0503020204020204" pitchFamily="34" charset="-122"/>
                <a:cs typeface="+mn-cs"/>
              </a:rPr>
              <a:t>  随着</a:t>
            </a:r>
            <a:r>
              <a:rPr kumimoji="0" lang="en-US" altLang="zh-CN" sz="1200" b="0" i="0" u="none" strike="noStrike" kern="1200" cap="none" spc="0" normalizeH="0" baseline="0" noProof="0" dirty="0">
                <a:ln>
                  <a:noFill/>
                </a:ln>
                <a:solidFill>
                  <a:srgbClr val="121212"/>
                </a:solidFill>
                <a:effectLst/>
                <a:uLnTx/>
                <a:uFillTx/>
                <a:latin typeface="微软雅黑" panose="020B0503020204020204" pitchFamily="34" charset="-122"/>
                <a:ea typeface="微软雅黑" panose="020B0503020204020204" pitchFamily="34" charset="-122"/>
                <a:cs typeface="+mn-cs"/>
              </a:rPr>
              <a:t>NVM</a:t>
            </a:r>
            <a:r>
              <a:rPr kumimoji="0" lang="zh-CN" altLang="en-US" sz="1200" b="0" i="0" u="none" strike="noStrike" kern="1200" cap="none" spc="0" normalizeH="0" baseline="0" noProof="0" dirty="0">
                <a:ln>
                  <a:noFill/>
                </a:ln>
                <a:solidFill>
                  <a:srgbClr val="121212"/>
                </a:solidFill>
                <a:effectLst/>
                <a:uLnTx/>
                <a:uFillTx/>
                <a:latin typeface="微软雅黑" panose="020B0503020204020204" pitchFamily="34" charset="-122"/>
                <a:ea typeface="微软雅黑" panose="020B0503020204020204" pitchFamily="34" charset="-122"/>
                <a:cs typeface="+mn-cs"/>
              </a:rPr>
              <a:t>的出现和发展，内存和外存的界限变得模糊，针对传统块存储设计的索引在</a:t>
            </a:r>
            <a:r>
              <a:rPr kumimoji="0" lang="en-US" altLang="zh-CN" sz="1200" b="0" i="0" u="none" strike="noStrike" kern="1200" cap="none" spc="0" normalizeH="0" baseline="0" noProof="0" dirty="0">
                <a:ln>
                  <a:noFill/>
                </a:ln>
                <a:solidFill>
                  <a:srgbClr val="121212"/>
                </a:solidFill>
                <a:effectLst/>
                <a:uLnTx/>
                <a:uFillTx/>
                <a:latin typeface="微软雅黑" panose="020B0503020204020204" pitchFamily="34" charset="-122"/>
                <a:ea typeface="微软雅黑" panose="020B0503020204020204" pitchFamily="34" charset="-122"/>
                <a:cs typeface="+mn-cs"/>
              </a:rPr>
              <a:t>NVM</a:t>
            </a:r>
            <a:r>
              <a:rPr kumimoji="0" lang="zh-CN" altLang="en-US" sz="1200" b="0" i="0" u="none" strike="noStrike" kern="1200" cap="none" spc="0" normalizeH="0" baseline="0" noProof="0" dirty="0">
                <a:ln>
                  <a:noFill/>
                </a:ln>
                <a:solidFill>
                  <a:srgbClr val="121212"/>
                </a:solidFill>
                <a:effectLst/>
                <a:uLnTx/>
                <a:uFillTx/>
                <a:latin typeface="微软雅黑" panose="020B0503020204020204" pitchFamily="34" charset="-122"/>
                <a:ea typeface="微软雅黑" panose="020B0503020204020204" pitchFamily="34" charset="-122"/>
                <a:cs typeface="+mn-cs"/>
              </a:rPr>
              <a:t>中面临新的性能挑战</a:t>
            </a:r>
            <a:endParaRPr kumimoji="0" lang="zh-CN" altLang="en-US" sz="1200" b="0" i="0" u="none" strike="noStrike" kern="1200" cap="none" spc="0" normalizeH="0" baseline="0" noProof="0" dirty="0">
              <a:ln>
                <a:noFill/>
              </a:ln>
              <a:solidFill>
                <a:srgbClr val="E7E6E6">
                  <a:lumMod val="75000"/>
                </a:srgbClr>
              </a:solidFill>
              <a:effectLst/>
              <a:uLnTx/>
              <a:uFillTx/>
              <a:latin typeface="微软雅黑" panose="020B0503020204020204" pitchFamily="34" charset="-122"/>
              <a:ea typeface="微软雅黑" panose="020B0503020204020204" pitchFamily="34" charset="-122"/>
              <a:cs typeface="微软雅黑" panose="020B0503020204020204" charset="-122"/>
              <a:sym typeface="Arial"/>
            </a:endParaRPr>
          </a:p>
        </p:txBody>
      </p:sp>
      <p:grpSp>
        <p:nvGrpSpPr>
          <p:cNvPr id="14" name="组合 13"/>
          <p:cNvGrpSpPr/>
          <p:nvPr/>
        </p:nvGrpSpPr>
        <p:grpSpPr>
          <a:xfrm>
            <a:off x="5937250" y="5832003"/>
            <a:ext cx="317500" cy="317500"/>
            <a:chOff x="2638097" y="2317532"/>
            <a:chExt cx="462455" cy="462455"/>
          </a:xfrm>
        </p:grpSpPr>
        <p:sp>
          <p:nvSpPr>
            <p:cNvPr id="15" name="椭圆 14"/>
            <p:cNvSpPr/>
            <p:nvPr/>
          </p:nvSpPr>
          <p:spPr>
            <a:xfrm>
              <a:off x="2638097" y="2317532"/>
              <a:ext cx="462455" cy="462455"/>
            </a:xfrm>
            <a:prstGeom prst="ellips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sp>
          <p:nvSpPr>
            <p:cNvPr id="16" name="加号 15"/>
            <p:cNvSpPr/>
            <p:nvPr/>
          </p:nvSpPr>
          <p:spPr>
            <a:xfrm>
              <a:off x="2727434" y="2406869"/>
              <a:ext cx="283780" cy="283780"/>
            </a:xfrm>
            <a:prstGeom prst="mathPlus">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grpSp>
      <p:sp>
        <p:nvSpPr>
          <p:cNvPr id="17" name="文本框 16"/>
          <p:cNvSpPr txBox="1"/>
          <p:nvPr/>
        </p:nvSpPr>
        <p:spPr>
          <a:xfrm>
            <a:off x="1024254" y="4855633"/>
            <a:ext cx="2168470" cy="400110"/>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计算层面</a:t>
            </a:r>
          </a:p>
        </p:txBody>
      </p:sp>
      <p:sp>
        <p:nvSpPr>
          <p:cNvPr id="18" name="矩形 17"/>
          <p:cNvSpPr/>
          <p:nvPr/>
        </p:nvSpPr>
        <p:spPr>
          <a:xfrm>
            <a:off x="893308" y="5359180"/>
            <a:ext cx="2847410" cy="1032334"/>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借助</a:t>
            </a:r>
            <a:r>
              <a:rPr kumimoji="0" lang="en-US" altLang="zh-CN"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GPU</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FPGA</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AI</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芯片等，可以实现包括但不限于多核并行优化、事务</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hlinkClick r:id="rId2">
                  <a:extLst>
                    <a:ext uri="{A12FA001-AC4F-418D-AE19-62706E023703}">
                      <ahyp:hlinkClr xmlns:ahyp="http://schemas.microsoft.com/office/drawing/2018/hyperlinkcolor" val="tx"/>
                    </a:ext>
                  </a:extLst>
                </a:hlinkClick>
              </a:rPr>
              <a:t>并发控制</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、查询加速、存储层计算卸载、</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hlinkClick r:id="rId3">
                  <a:extLst>
                    <a:ext uri="{A12FA001-AC4F-418D-AE19-62706E023703}">
                      <ahyp:hlinkClr xmlns:ahyp="http://schemas.microsoft.com/office/drawing/2018/hyperlinkcolor" val="tx"/>
                    </a:ext>
                  </a:extLst>
                </a:hlinkClick>
              </a:rPr>
              <a:t>数据压缩</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加速、工作负载迁移等能力</a:t>
            </a:r>
            <a:endPar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charset="-122"/>
              <a:sym typeface="Arial"/>
            </a:endParaRPr>
          </a:p>
        </p:txBody>
      </p:sp>
      <p:grpSp>
        <p:nvGrpSpPr>
          <p:cNvPr id="19" name="组合 18"/>
          <p:cNvGrpSpPr/>
          <p:nvPr/>
        </p:nvGrpSpPr>
        <p:grpSpPr>
          <a:xfrm>
            <a:off x="3364259" y="4946660"/>
            <a:ext cx="218056" cy="218056"/>
            <a:chOff x="2638097" y="2317532"/>
            <a:chExt cx="462455" cy="462455"/>
          </a:xfrm>
        </p:grpSpPr>
        <p:sp>
          <p:nvSpPr>
            <p:cNvPr id="20" name="椭圆 19"/>
            <p:cNvSpPr/>
            <p:nvPr/>
          </p:nvSpPr>
          <p:spPr>
            <a:xfrm>
              <a:off x="2638097" y="2317532"/>
              <a:ext cx="462455" cy="462455"/>
            </a:xfrm>
            <a:prstGeom prst="ellipse">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sp>
          <p:nvSpPr>
            <p:cNvPr id="21" name="加号 20"/>
            <p:cNvSpPr/>
            <p:nvPr/>
          </p:nvSpPr>
          <p:spPr>
            <a:xfrm>
              <a:off x="2727434" y="2406869"/>
              <a:ext cx="283780" cy="283780"/>
            </a:xfrm>
            <a:prstGeom prst="mathPlus">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grpSp>
      <p:cxnSp>
        <p:nvCxnSpPr>
          <p:cNvPr id="32" name="直接连接符 31"/>
          <p:cNvCxnSpPr/>
          <p:nvPr/>
        </p:nvCxnSpPr>
        <p:spPr>
          <a:xfrm>
            <a:off x="893308" y="5625270"/>
            <a:ext cx="0" cy="424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8498169" y="4855633"/>
            <a:ext cx="2168470" cy="400110"/>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传输层面</a:t>
            </a:r>
          </a:p>
        </p:txBody>
      </p:sp>
      <p:sp>
        <p:nvSpPr>
          <p:cNvPr id="40" name="矩形 39"/>
          <p:cNvSpPr/>
          <p:nvPr/>
        </p:nvSpPr>
        <p:spPr>
          <a:xfrm>
            <a:off x="8660739" y="5426288"/>
            <a:ext cx="2475420" cy="95115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RDMA</a:t>
            </a:r>
            <a:r>
              <a:rPr kumimoji="0" lang="zh-CN" altLang="en-US"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带来</a:t>
            </a:r>
            <a:r>
              <a:rPr kumimoji="0" lang="zh-CN" altLang="en-US"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hlinkClick r:id="rId4">
                  <a:extLst>
                    <a:ext uri="{A12FA001-AC4F-418D-AE19-62706E023703}">
                      <ahyp:hlinkClr xmlns:ahyp="http://schemas.microsoft.com/office/drawing/2018/hyperlinkcolor" val="tx"/>
                    </a:ext>
                  </a:extLst>
                </a:hlinkClick>
              </a:rPr>
              <a:t>网络传输</a:t>
            </a:r>
            <a:r>
              <a:rPr kumimoji="0" lang="zh-CN" altLang="en-US"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高性能表现和</a:t>
            </a:r>
            <a:r>
              <a:rPr kumimoji="0" lang="en-US" altLang="zh-CN"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CPU</a:t>
            </a:r>
            <a:r>
              <a:rPr kumimoji="0" lang="zh-CN" altLang="en-US"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卸载能力，为充分榨取其性能，可能对数据库系统的</a:t>
            </a:r>
            <a:r>
              <a:rPr kumimoji="0" lang="zh-CN" altLang="en-US"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hlinkClick r:id="rId5">
                  <a:extLst>
                    <a:ext uri="{A12FA001-AC4F-418D-AE19-62706E023703}">
                      <ahyp:hlinkClr xmlns:ahyp="http://schemas.microsoft.com/office/drawing/2018/hyperlinkcolor" val="tx"/>
                    </a:ext>
                  </a:extLst>
                </a:hlinkClick>
              </a:rPr>
              <a:t>架构设计</a:t>
            </a:r>
            <a:r>
              <a:rPr kumimoji="0" lang="zh-CN" altLang="en-US"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带来颠覆性变化</a:t>
            </a:r>
            <a:endParaRPr kumimoji="0" lang="zh-CN" altLang="en-US"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charset="-122"/>
              <a:sym typeface="Arial"/>
            </a:endParaRPr>
          </a:p>
        </p:txBody>
      </p:sp>
      <p:grpSp>
        <p:nvGrpSpPr>
          <p:cNvPr id="41" name="组合 40"/>
          <p:cNvGrpSpPr/>
          <p:nvPr/>
        </p:nvGrpSpPr>
        <p:grpSpPr>
          <a:xfrm>
            <a:off x="10838174" y="4946660"/>
            <a:ext cx="218056" cy="218056"/>
            <a:chOff x="2638097" y="2317532"/>
            <a:chExt cx="462455" cy="462455"/>
          </a:xfrm>
        </p:grpSpPr>
        <p:sp>
          <p:nvSpPr>
            <p:cNvPr id="42" name="椭圆 41"/>
            <p:cNvSpPr/>
            <p:nvPr/>
          </p:nvSpPr>
          <p:spPr>
            <a:xfrm>
              <a:off x="2638097" y="2317532"/>
              <a:ext cx="462455" cy="462455"/>
            </a:xfrm>
            <a:prstGeom prst="ellipse">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sp>
          <p:nvSpPr>
            <p:cNvPr id="43" name="加号 42"/>
            <p:cNvSpPr/>
            <p:nvPr/>
          </p:nvSpPr>
          <p:spPr>
            <a:xfrm>
              <a:off x="2727434" y="2406869"/>
              <a:ext cx="283780" cy="283780"/>
            </a:xfrm>
            <a:prstGeom prst="mathPlus">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grpSp>
      <p:cxnSp>
        <p:nvCxnSpPr>
          <p:cNvPr id="44" name="直接连接符 43"/>
          <p:cNvCxnSpPr/>
          <p:nvPr/>
        </p:nvCxnSpPr>
        <p:spPr>
          <a:xfrm>
            <a:off x="8591923" y="5489961"/>
            <a:ext cx="0" cy="4241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descr="图片包含 游戏机&#10;&#10;描述已自动生成"/>
          <p:cNvPicPr>
            <a:picLocks noChangeAspect="1"/>
          </p:cNvPicPr>
          <p:nvPr/>
        </p:nvPicPr>
        <p:blipFill rotWithShape="1">
          <a:blip r:embed="rId6" cstate="email">
            <a:extLst>
              <a:ext uri="{28A0092B-C50C-407E-A947-70E740481C1C}">
                <a14:useLocalDpi xmlns:a14="http://schemas.microsoft.com/office/drawing/2010/main"/>
              </a:ext>
            </a:extLst>
          </a:blip>
          <a:srcRect/>
          <a:stretch>
            <a:fillRect/>
          </a:stretch>
        </p:blipFill>
        <p:spPr>
          <a:xfrm>
            <a:off x="4990163" y="2150812"/>
            <a:ext cx="2111775" cy="2125180"/>
          </a:xfrm>
          <a:prstGeom prst="rect">
            <a:avLst/>
          </a:prstGeom>
        </p:spPr>
      </p:pic>
      <p:pic>
        <p:nvPicPr>
          <p:cNvPr id="35" name="图片 34"/>
          <p:cNvPicPr>
            <a:picLocks noChangeAspect="1"/>
          </p:cNvPicPr>
          <p:nvPr/>
        </p:nvPicPr>
        <p:blipFill rotWithShape="1">
          <a:blip r:embed="rId7" cstate="email">
            <a:extLst>
              <a:ext uri="{28A0092B-C50C-407E-A947-70E740481C1C}">
                <a14:useLocalDpi xmlns:a14="http://schemas.microsoft.com/office/drawing/2010/main"/>
              </a:ext>
            </a:extLst>
          </a:blip>
          <a:srcRect/>
          <a:stretch>
            <a:fillRect/>
          </a:stretch>
        </p:blipFill>
        <p:spPr>
          <a:xfrm>
            <a:off x="812773" y="2541778"/>
            <a:ext cx="2923948" cy="1952269"/>
          </a:xfrm>
          <a:custGeom>
            <a:avLst/>
            <a:gdLst>
              <a:gd name="connsiteX0" fmla="*/ 233068 w 2923948"/>
              <a:gd name="connsiteY0" fmla="*/ 0 h 1952269"/>
              <a:gd name="connsiteX1" fmla="*/ 2690880 w 2923948"/>
              <a:gd name="connsiteY1" fmla="*/ 0 h 1952269"/>
              <a:gd name="connsiteX2" fmla="*/ 2923948 w 2923948"/>
              <a:gd name="connsiteY2" fmla="*/ 233068 h 1952269"/>
              <a:gd name="connsiteX3" fmla="*/ 2923948 w 2923948"/>
              <a:gd name="connsiteY3" fmla="*/ 1952269 h 1952269"/>
              <a:gd name="connsiteX4" fmla="*/ 0 w 2923948"/>
              <a:gd name="connsiteY4" fmla="*/ 1952269 h 1952269"/>
              <a:gd name="connsiteX5" fmla="*/ 0 w 2923948"/>
              <a:gd name="connsiteY5" fmla="*/ 233068 h 1952269"/>
              <a:gd name="connsiteX6" fmla="*/ 233068 w 2923948"/>
              <a:gd name="connsiteY6" fmla="*/ 0 h 1952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3948" h="1952269">
                <a:moveTo>
                  <a:pt x="233068" y="0"/>
                </a:moveTo>
                <a:lnTo>
                  <a:pt x="2690880" y="0"/>
                </a:lnTo>
                <a:cubicBezTo>
                  <a:pt x="2819600" y="0"/>
                  <a:pt x="2923948" y="104348"/>
                  <a:pt x="2923948" y="233068"/>
                </a:cubicBezTo>
                <a:lnTo>
                  <a:pt x="2923948" y="1952269"/>
                </a:lnTo>
                <a:lnTo>
                  <a:pt x="0" y="1952269"/>
                </a:lnTo>
                <a:lnTo>
                  <a:pt x="0" y="233068"/>
                </a:lnTo>
                <a:cubicBezTo>
                  <a:pt x="0" y="104348"/>
                  <a:pt x="104348" y="0"/>
                  <a:pt x="233068" y="0"/>
                </a:cubicBezTo>
                <a:close/>
              </a:path>
            </a:pathLst>
          </a:custGeom>
        </p:spPr>
      </p:pic>
      <p:pic>
        <p:nvPicPr>
          <p:cNvPr id="36" name="图片 35"/>
          <p:cNvPicPr>
            <a:picLocks noChangeAspect="1"/>
          </p:cNvPicPr>
          <p:nvPr/>
        </p:nvPicPr>
        <p:blipFill rotWithShape="1">
          <a:blip r:embed="rId8" cstate="email">
            <a:extLst>
              <a:ext uri="{28A0092B-C50C-407E-A947-70E740481C1C}">
                <a14:useLocalDpi xmlns:a14="http://schemas.microsoft.com/office/drawing/2010/main"/>
              </a:ext>
            </a:extLst>
          </a:blip>
          <a:srcRect/>
          <a:stretch>
            <a:fillRect/>
          </a:stretch>
        </p:blipFill>
        <p:spPr>
          <a:xfrm>
            <a:off x="8367223" y="2461979"/>
            <a:ext cx="2923948" cy="1952269"/>
          </a:xfrm>
          <a:custGeom>
            <a:avLst/>
            <a:gdLst>
              <a:gd name="connsiteX0" fmla="*/ 233068 w 2923948"/>
              <a:gd name="connsiteY0" fmla="*/ 0 h 1952269"/>
              <a:gd name="connsiteX1" fmla="*/ 2690880 w 2923948"/>
              <a:gd name="connsiteY1" fmla="*/ 0 h 1952269"/>
              <a:gd name="connsiteX2" fmla="*/ 2923948 w 2923948"/>
              <a:gd name="connsiteY2" fmla="*/ 233068 h 1952269"/>
              <a:gd name="connsiteX3" fmla="*/ 2923948 w 2923948"/>
              <a:gd name="connsiteY3" fmla="*/ 1952269 h 1952269"/>
              <a:gd name="connsiteX4" fmla="*/ 0 w 2923948"/>
              <a:gd name="connsiteY4" fmla="*/ 1952269 h 1952269"/>
              <a:gd name="connsiteX5" fmla="*/ 0 w 2923948"/>
              <a:gd name="connsiteY5" fmla="*/ 233068 h 1952269"/>
              <a:gd name="connsiteX6" fmla="*/ 233068 w 2923948"/>
              <a:gd name="connsiteY6" fmla="*/ 0 h 1952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3948" h="1952269">
                <a:moveTo>
                  <a:pt x="233068" y="0"/>
                </a:moveTo>
                <a:lnTo>
                  <a:pt x="2690880" y="0"/>
                </a:lnTo>
                <a:cubicBezTo>
                  <a:pt x="2819600" y="0"/>
                  <a:pt x="2923948" y="104348"/>
                  <a:pt x="2923948" y="233068"/>
                </a:cubicBezTo>
                <a:lnTo>
                  <a:pt x="2923948" y="1952269"/>
                </a:lnTo>
                <a:lnTo>
                  <a:pt x="0" y="1952269"/>
                </a:lnTo>
                <a:lnTo>
                  <a:pt x="0" y="233068"/>
                </a:lnTo>
                <a:cubicBezTo>
                  <a:pt x="0" y="104348"/>
                  <a:pt x="104348" y="0"/>
                  <a:pt x="233068" y="0"/>
                </a:cubicBezTo>
                <a:close/>
              </a:path>
            </a:pathLst>
          </a:custGeom>
        </p:spPr>
      </p:pic>
      <p:sp>
        <p:nvSpPr>
          <p:cNvPr id="2" name="文本框 1">
            <a:extLst>
              <a:ext uri="{FF2B5EF4-FFF2-40B4-BE49-F238E27FC236}">
                <a16:creationId xmlns:a16="http://schemas.microsoft.com/office/drawing/2014/main" id="{70AEFD4F-1849-4200-C323-505D5E7EC865}"/>
              </a:ext>
            </a:extLst>
          </p:cNvPr>
          <p:cNvSpPr txBox="1"/>
          <p:nvPr/>
        </p:nvSpPr>
        <p:spPr>
          <a:xfrm>
            <a:off x="4990162" y="1407382"/>
            <a:ext cx="211177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三大层面</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5" name="矩形: 圆角 4"/>
          <p:cNvSpPr/>
          <p:nvPr/>
        </p:nvSpPr>
        <p:spPr>
          <a:xfrm flipV="1">
            <a:off x="4783873" y="0"/>
            <a:ext cx="7408127" cy="6858000"/>
          </a:xfrm>
          <a:prstGeom prst="roundRect">
            <a:avLst>
              <a:gd name="adj" fmla="val 0"/>
            </a:avLst>
          </a:prstGeom>
          <a:gradFill flip="none" rotWithShape="1">
            <a:gsLst>
              <a:gs pos="62000">
                <a:schemeClr val="accent4">
                  <a:alpha val="0"/>
                </a:schemeClr>
              </a:gs>
              <a:gs pos="100000">
                <a:schemeClr val="accent1"/>
              </a:gs>
            </a:gsLst>
            <a:path path="circle">
              <a:fillToRect t="100000" r="100000"/>
            </a:path>
            <a:tileRect l="-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pic>
        <p:nvPicPr>
          <p:cNvPr id="6" name="图片 5" descr="图片包含 游戏机&#10;&#10;描述已自动生成"/>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6680459" y="1385695"/>
            <a:ext cx="5437788" cy="5472305"/>
          </a:xfrm>
          <a:prstGeom prst="rect">
            <a:avLst/>
          </a:prstGeom>
        </p:spPr>
      </p:pic>
      <p:cxnSp>
        <p:nvCxnSpPr>
          <p:cNvPr id="17" name="直接连接符 16"/>
          <p:cNvCxnSpPr/>
          <p:nvPr/>
        </p:nvCxnSpPr>
        <p:spPr>
          <a:xfrm flipH="1">
            <a:off x="1228389" y="3134711"/>
            <a:ext cx="3662925" cy="0"/>
          </a:xfrm>
          <a:prstGeom prst="line">
            <a:avLst/>
          </a:prstGeom>
          <a:ln>
            <a:solidFill>
              <a:schemeClr val="bg1">
                <a:alpha val="72000"/>
              </a:schemeClr>
            </a:solidFill>
          </a:ln>
        </p:spPr>
        <p:style>
          <a:lnRef idx="1">
            <a:schemeClr val="accent1"/>
          </a:lnRef>
          <a:fillRef idx="0">
            <a:schemeClr val="accent1"/>
          </a:fillRef>
          <a:effectRef idx="0">
            <a:schemeClr val="accent1"/>
          </a:effectRef>
          <a:fontRef idx="minor">
            <a:schemeClr val="tx1"/>
          </a:fontRef>
        </p:style>
      </p:cxnSp>
      <p:sp>
        <p:nvSpPr>
          <p:cNvPr id="38" name="矩形: 圆角 37"/>
          <p:cNvSpPr/>
          <p:nvPr/>
        </p:nvSpPr>
        <p:spPr>
          <a:xfrm>
            <a:off x="4158376" y="2590800"/>
            <a:ext cx="2777757" cy="3717925"/>
          </a:xfrm>
          <a:prstGeom prst="roundRect">
            <a:avLst>
              <a:gd name="adj" fmla="val 7971"/>
            </a:avLst>
          </a:prstGeom>
          <a:solidFill>
            <a:schemeClr val="accent4">
              <a:lumMod val="90000"/>
              <a:lumOff val="10000"/>
            </a:schemeClr>
          </a:solidFill>
          <a:ln>
            <a:gradFill flip="none" rotWithShape="1">
              <a:gsLst>
                <a:gs pos="0">
                  <a:schemeClr val="bg1">
                    <a:alpha val="0"/>
                  </a:schemeClr>
                </a:gs>
                <a:gs pos="67000">
                  <a:schemeClr val="accent3"/>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endParaRPr>
          </a:p>
        </p:txBody>
      </p:sp>
      <p:sp>
        <p:nvSpPr>
          <p:cNvPr id="3" name="文本框 2"/>
          <p:cNvSpPr txBox="1"/>
          <p:nvPr/>
        </p:nvSpPr>
        <p:spPr>
          <a:xfrm>
            <a:off x="4770234" y="652455"/>
            <a:ext cx="2651532" cy="584775"/>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优势分析</a:t>
            </a:r>
          </a:p>
        </p:txBody>
      </p:sp>
      <p:grpSp>
        <p:nvGrpSpPr>
          <p:cNvPr id="7" name="组合 6"/>
          <p:cNvGrpSpPr/>
          <p:nvPr/>
        </p:nvGrpSpPr>
        <p:grpSpPr>
          <a:xfrm>
            <a:off x="4324947" y="2879469"/>
            <a:ext cx="1589970" cy="479502"/>
            <a:chOff x="970155" y="4337824"/>
            <a:chExt cx="1589970" cy="479502"/>
          </a:xfrm>
        </p:grpSpPr>
        <p:sp>
          <p:nvSpPr>
            <p:cNvPr id="8" name="矩形: 圆角 7"/>
            <p:cNvSpPr/>
            <p:nvPr/>
          </p:nvSpPr>
          <p:spPr>
            <a:xfrm>
              <a:off x="970155" y="4337824"/>
              <a:ext cx="1534212" cy="479502"/>
            </a:xfrm>
            <a:prstGeom prst="roundRect">
              <a:avLst>
                <a:gd name="adj" fmla="val 50000"/>
              </a:avLst>
            </a:prstGeom>
            <a:gradFill flip="none" rotWithShape="1">
              <a:gsLst>
                <a:gs pos="0">
                  <a:schemeClr val="bg1"/>
                </a:gs>
                <a:gs pos="100000">
                  <a:schemeClr val="accent3"/>
                </a:gs>
              </a:gsLst>
              <a:lin ang="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sp>
          <p:nvSpPr>
            <p:cNvPr id="9" name="椭圆 8"/>
            <p:cNvSpPr/>
            <p:nvPr/>
          </p:nvSpPr>
          <p:spPr>
            <a:xfrm>
              <a:off x="1025913" y="4382429"/>
              <a:ext cx="401444" cy="401444"/>
            </a:xfrm>
            <a:prstGeom prst="ellips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cxnSp>
          <p:nvCxnSpPr>
            <p:cNvPr id="10" name="直接箭头连接符 9"/>
            <p:cNvCxnSpPr/>
            <p:nvPr/>
          </p:nvCxnSpPr>
          <p:spPr>
            <a:xfrm>
              <a:off x="1126273" y="4571999"/>
              <a:ext cx="18957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445363" y="4428025"/>
              <a:ext cx="1114762" cy="307777"/>
            </a:xfrm>
            <a:prstGeom prst="rect">
              <a:avLst/>
            </a:prstGeom>
            <a:noFill/>
          </p:spPr>
          <p:txBody>
            <a:bodyPr vert="horz" wrap="square" rtlCol="0">
              <a:spAutoFit/>
            </a:bodyPr>
            <a:lstStyle>
              <a:defPPr>
                <a:defRPr lang="zh-CN"/>
              </a:defPPr>
              <a:lvl1pPr>
                <a:defRPr sz="1200">
                  <a:solidFill>
                    <a:srgbClr val="A0DD6D"/>
                  </a:soli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990099"/>
                  </a:solidFill>
                  <a:effectLst/>
                  <a:uLnTx/>
                  <a:uFillTx/>
                  <a:latin typeface="Arial"/>
                  <a:ea typeface="微软雅黑"/>
                  <a:cs typeface="微软雅黑" panose="020B0503020204020204" charset="-122"/>
                  <a:sym typeface="Arial"/>
                </a:rPr>
                <a:t>Add Title</a:t>
              </a:r>
              <a:endParaRPr kumimoji="0" lang="zh-CN" altLang="en-US" sz="1400" b="0" i="0" u="none" strike="noStrike" kern="1200" cap="none" spc="0" normalizeH="0" baseline="0" noProof="0" dirty="0">
                <a:ln>
                  <a:noFill/>
                </a:ln>
                <a:solidFill>
                  <a:srgbClr val="990099"/>
                </a:solidFill>
                <a:effectLst/>
                <a:uLnTx/>
                <a:uFillTx/>
                <a:latin typeface="Arial"/>
                <a:ea typeface="微软雅黑"/>
                <a:cs typeface="微软雅黑" panose="020B0503020204020204" charset="-122"/>
                <a:sym typeface="Arial"/>
              </a:endParaRPr>
            </a:p>
          </p:txBody>
        </p:sp>
      </p:grpSp>
      <p:grpSp>
        <p:nvGrpSpPr>
          <p:cNvPr id="12" name="组合 11"/>
          <p:cNvGrpSpPr/>
          <p:nvPr/>
        </p:nvGrpSpPr>
        <p:grpSpPr>
          <a:xfrm>
            <a:off x="521035" y="2879469"/>
            <a:ext cx="1719950" cy="479502"/>
            <a:chOff x="970155" y="4337824"/>
            <a:chExt cx="1719950" cy="479502"/>
          </a:xfrm>
        </p:grpSpPr>
        <p:sp>
          <p:nvSpPr>
            <p:cNvPr id="13" name="矩形: 圆角 12"/>
            <p:cNvSpPr/>
            <p:nvPr/>
          </p:nvSpPr>
          <p:spPr>
            <a:xfrm>
              <a:off x="970155" y="4337824"/>
              <a:ext cx="1719950" cy="479502"/>
            </a:xfrm>
            <a:prstGeom prst="roundRect">
              <a:avLst>
                <a:gd name="adj" fmla="val 50000"/>
              </a:avLst>
            </a:prstGeom>
            <a:gradFill flip="none" rotWithShape="1">
              <a:gsLst>
                <a:gs pos="0">
                  <a:schemeClr val="bg1"/>
                </a:gs>
                <a:gs pos="100000">
                  <a:schemeClr val="accent3"/>
                </a:gs>
              </a:gsLst>
              <a:lin ang="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sp>
          <p:nvSpPr>
            <p:cNvPr id="14" name="椭圆 13"/>
            <p:cNvSpPr/>
            <p:nvPr/>
          </p:nvSpPr>
          <p:spPr>
            <a:xfrm>
              <a:off x="1025913" y="4382429"/>
              <a:ext cx="401444" cy="401444"/>
            </a:xfrm>
            <a:prstGeom prst="ellips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微软雅黑" panose="020B0503020204020204" charset="-122"/>
                <a:sym typeface="Arial"/>
              </a:endParaRPr>
            </a:p>
          </p:txBody>
        </p:sp>
        <p:cxnSp>
          <p:nvCxnSpPr>
            <p:cNvPr id="15" name="直接箭头连接符 14"/>
            <p:cNvCxnSpPr/>
            <p:nvPr/>
          </p:nvCxnSpPr>
          <p:spPr>
            <a:xfrm>
              <a:off x="1126273" y="4571999"/>
              <a:ext cx="18957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527718" y="4428025"/>
              <a:ext cx="1114762" cy="307777"/>
            </a:xfrm>
            <a:prstGeom prst="rect">
              <a:avLst/>
            </a:prstGeom>
            <a:noFill/>
          </p:spPr>
          <p:txBody>
            <a:bodyPr vert="horz" wrap="square" rtlCol="0">
              <a:spAutoFit/>
            </a:bodyPr>
            <a:lstStyle>
              <a:defPPr>
                <a:defRPr lang="zh-CN"/>
              </a:defPPr>
              <a:lvl1pPr>
                <a:defRPr sz="1200">
                  <a:solidFill>
                    <a:srgbClr val="A0DD6D"/>
                  </a:soli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990099"/>
                  </a:solidFill>
                  <a:effectLst/>
                  <a:uLnTx/>
                  <a:uFillTx/>
                  <a:latin typeface="Arial"/>
                  <a:ea typeface="微软雅黑"/>
                  <a:cs typeface="微软雅黑" panose="020B0503020204020204" charset="-122"/>
                  <a:sym typeface="Arial"/>
                </a:rPr>
                <a:t>Add Title</a:t>
              </a:r>
              <a:endParaRPr kumimoji="0" lang="zh-CN" altLang="en-US" sz="1400" b="0" i="0" u="none" strike="noStrike" kern="1200" cap="none" spc="0" normalizeH="0" baseline="0" noProof="0" dirty="0">
                <a:ln>
                  <a:noFill/>
                </a:ln>
                <a:solidFill>
                  <a:srgbClr val="990099"/>
                </a:solidFill>
                <a:effectLst/>
                <a:uLnTx/>
                <a:uFillTx/>
                <a:latin typeface="Arial"/>
                <a:ea typeface="微软雅黑"/>
                <a:cs typeface="微软雅黑" panose="020B0503020204020204" charset="-122"/>
                <a:sym typeface="Arial"/>
              </a:endParaRPr>
            </a:p>
          </p:txBody>
        </p:sp>
      </p:grpSp>
      <p:sp>
        <p:nvSpPr>
          <p:cNvPr id="19" name="矩形 18"/>
          <p:cNvSpPr/>
          <p:nvPr/>
        </p:nvSpPr>
        <p:spPr>
          <a:xfrm>
            <a:off x="4492244" y="4153677"/>
            <a:ext cx="2221728" cy="1749390"/>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GPU</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适用于特定数据库操作加速，如扫描、谓词过滤、大量数据的排序、</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hlinkClick r:id="rId3">
                  <a:extLst>
                    <a:ext uri="{A12FA001-AC4F-418D-AE19-62706E023703}">
                      <ahyp:hlinkClr xmlns:ahyp="http://schemas.microsoft.com/office/drawing/2018/hyperlinkcolor" val="tx"/>
                    </a:ext>
                  </a:extLst>
                </a:hlinkClick>
              </a:rPr>
              <a:t>大表关联</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、聚集</a:t>
            </a:r>
            <a:r>
              <a:rPr kumimoji="0" lang="zh-CN" altLang="en-US" sz="12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等操作。随着</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新型硬件成本逐渐降低，充分利用新兴硬件资源提升数据库性能、降低成本</a:t>
            </a:r>
            <a:endPar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charset="-122"/>
              <a:sym typeface="Arial"/>
            </a:endParaRPr>
          </a:p>
        </p:txBody>
      </p:sp>
      <p:cxnSp>
        <p:nvCxnSpPr>
          <p:cNvPr id="20" name="直接连接符 19"/>
          <p:cNvCxnSpPr/>
          <p:nvPr/>
        </p:nvCxnSpPr>
        <p:spPr>
          <a:xfrm>
            <a:off x="4358974" y="4241483"/>
            <a:ext cx="0" cy="615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256602" y="3647640"/>
            <a:ext cx="2168470" cy="400110"/>
          </a:xfrm>
          <a:prstGeom prst="rect">
            <a:avLst/>
          </a:prstGeom>
          <a:noFill/>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优势分析</a:t>
            </a:r>
          </a:p>
        </p:txBody>
      </p:sp>
      <p:sp>
        <p:nvSpPr>
          <p:cNvPr id="24" name="矩形 23"/>
          <p:cNvSpPr/>
          <p:nvPr/>
        </p:nvSpPr>
        <p:spPr>
          <a:xfrm>
            <a:off x="717327" y="4230882"/>
            <a:ext cx="2398531" cy="1509324"/>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hlinkClick r:id="rId4">
                  <a:extLst>
                    <a:ext uri="{A12FA001-AC4F-418D-AE19-62706E023703}">
                      <ahyp:hlinkClr xmlns:ahyp="http://schemas.microsoft.com/office/drawing/2018/hyperlinkcolor" val="tx"/>
                    </a:ext>
                  </a:extLst>
                </a:hlinkClick>
              </a:rPr>
              <a:t>  非易失性内存</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NVM</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）具有容量大、低延迟、字节寻址、持久化等特性，能够应用于传统数据库</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hlinkClick r:id="rId5">
                  <a:extLst>
                    <a:ext uri="{A12FA001-AC4F-418D-AE19-62706E023703}">
                      <ahyp:hlinkClr xmlns:ahyp="http://schemas.microsoft.com/office/drawing/2018/hyperlinkcolor" val="tx"/>
                    </a:ext>
                  </a:extLst>
                </a:hlinkClick>
              </a:rPr>
              <a:t>存储引擎</a:t>
            </a: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各个部分，如索引、事物并发控制、日志、垃圾回收等方面</a:t>
            </a:r>
            <a:endPar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charset="-122"/>
              <a:sym typeface="Arial"/>
            </a:endParaRPr>
          </a:p>
        </p:txBody>
      </p:sp>
      <p:cxnSp>
        <p:nvCxnSpPr>
          <p:cNvPr id="25" name="直接连接符 24"/>
          <p:cNvCxnSpPr/>
          <p:nvPr/>
        </p:nvCxnSpPr>
        <p:spPr>
          <a:xfrm>
            <a:off x="584058" y="4318688"/>
            <a:ext cx="0" cy="6159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81686" y="3724845"/>
            <a:ext cx="2168470" cy="400110"/>
          </a:xfrm>
          <a:prstGeom prst="rect">
            <a:avLst/>
          </a:prstGeom>
          <a:noFill/>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Arial"/>
                <a:ea typeface="微软雅黑"/>
                <a:cs typeface="微软雅黑" panose="020B0503020204020204" charset="-122"/>
                <a:sym typeface="Arial"/>
              </a:rPr>
              <a:t>优势分析</a:t>
            </a:r>
          </a:p>
        </p:txBody>
      </p:sp>
      <p:graphicFrame>
        <p:nvGraphicFramePr>
          <p:cNvPr id="31" name="图表 30"/>
          <p:cNvGraphicFramePr/>
          <p:nvPr/>
        </p:nvGraphicFramePr>
        <p:xfrm>
          <a:off x="4217533" y="5606297"/>
          <a:ext cx="2662388" cy="59924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3" name="图表 32"/>
          <p:cNvGraphicFramePr/>
          <p:nvPr/>
        </p:nvGraphicFramePr>
        <p:xfrm>
          <a:off x="400415" y="5606297"/>
          <a:ext cx="2662388" cy="599248"/>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65fcbea9-7061-4df6-adab-3938af7702e7"/>
  <p:tag name="COMMONDATA" val="eyJjb3VudCI6NSwiaGRpZCI6IjgwMTEzOTMxYTllMDgyYmY3MGViZDIyZjNkZWMzYTdkIiwidXNlckNvdW50IjoxfQ=="/>
</p:tagLst>
</file>

<file path=ppt/tags/tag2.xml><?xml version="1.0" encoding="utf-8"?>
<p:tagLst xmlns:a="http://schemas.openxmlformats.org/drawingml/2006/main" xmlns:r="http://schemas.openxmlformats.org/officeDocument/2006/relationships" xmlns:p="http://schemas.openxmlformats.org/presentationml/2006/main">
  <p:tag name="PA" val="v5.2.10"/>
</p:tagLst>
</file>

<file path=ppt/tags/tag3.xml><?xml version="1.0" encoding="utf-8"?>
<p:tagLst xmlns:a="http://schemas.openxmlformats.org/drawingml/2006/main" xmlns:r="http://schemas.openxmlformats.org/officeDocument/2006/relationships" xmlns:p="http://schemas.openxmlformats.org/presentationml/2006/main">
  <p:tag name="PA" val="v5.2.10"/>
</p:tagLst>
</file>

<file path=ppt/tags/tag4.xml><?xml version="1.0" encoding="utf-8"?>
<p:tagLst xmlns:a="http://schemas.openxmlformats.org/drawingml/2006/main" xmlns:r="http://schemas.openxmlformats.org/officeDocument/2006/relationships" xmlns:p="http://schemas.openxmlformats.org/presentationml/2006/main">
  <p:tag name="PA" val="v5.2.10"/>
</p:tagLst>
</file>

<file path=ppt/tags/tag5.xml><?xml version="1.0" encoding="utf-8"?>
<p:tagLst xmlns:a="http://schemas.openxmlformats.org/drawingml/2006/main" xmlns:r="http://schemas.openxmlformats.org/officeDocument/2006/relationships" xmlns:p="http://schemas.openxmlformats.org/presentationml/2006/main">
  <p:tag name="PA" val="v5.2.10"/>
</p:tagLst>
</file>

<file path=ppt/tags/tag6.xml><?xml version="1.0" encoding="utf-8"?>
<p:tagLst xmlns:a="http://schemas.openxmlformats.org/drawingml/2006/main" xmlns:r="http://schemas.openxmlformats.org/officeDocument/2006/relationships" xmlns:p="http://schemas.openxmlformats.org/presentationml/2006/main">
  <p:tag name="PA" val="v5.2.10"/>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第一PPT，www.1ppt.com">
  <a:themeElements>
    <a:clrScheme name="udwsah5u">
      <a:dk1>
        <a:srgbClr val="000000"/>
      </a:dk1>
      <a:lt1>
        <a:srgbClr val="FFFFFF"/>
      </a:lt1>
      <a:dk2>
        <a:srgbClr val="44546A"/>
      </a:dk2>
      <a:lt2>
        <a:srgbClr val="E7E6E6"/>
      </a:lt2>
      <a:accent1>
        <a:srgbClr val="990099"/>
      </a:accent1>
      <a:accent2>
        <a:srgbClr val="3E3E7A"/>
      </a:accent2>
      <a:accent3>
        <a:srgbClr val="FFD5FF"/>
      </a:accent3>
      <a:accent4>
        <a:srgbClr val="201A3A"/>
      </a:accent4>
      <a:accent5>
        <a:srgbClr val="B1C8FA"/>
      </a:accent5>
      <a:accent6>
        <a:srgbClr val="70AD47"/>
      </a:accent6>
      <a:hlink>
        <a:srgbClr val="0563C1"/>
      </a:hlink>
      <a:folHlink>
        <a:srgbClr val="954F72"/>
      </a:folHlink>
    </a:clrScheme>
    <a:fontScheme name="稻壳儿-黑体常规4">
      <a:majorFont>
        <a:latin typeface="思源宋体 Heavy"/>
        <a:ea typeface="MiSans Heavy"/>
        <a:cs typeface=""/>
      </a:majorFont>
      <a:minorFont>
        <a:latin typeface="Montserrat"/>
        <a:ea typeface="MiSans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rgbClr val="DCD6CA"/>
          </a:solidFill>
          <a:prstDash val="soli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黑体"/>
        <a:ea typeface=""/>
        <a:cs typeface=""/>
        <a:font script="Jpan" typeface="ＭＳ Ｐゴシック"/>
        <a:font script="Hang" typeface="맑은 고딕"/>
        <a:font script="Hans" typeface="黑体"/>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黑体"/>
        <a:ea typeface=""/>
        <a:cs typeface=""/>
        <a:font script="Jpan" typeface="ＭＳ Ｐゴシック"/>
        <a:font script="Hang" typeface="맑은 고딕"/>
        <a:font script="Hans" typeface="黑体"/>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910</TotalTime>
  <Words>1710</Words>
  <Application>Microsoft Office PowerPoint</Application>
  <PresentationFormat>宽屏</PresentationFormat>
  <Paragraphs>153</Paragraphs>
  <Slides>19</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19</vt:i4>
      </vt:variant>
    </vt:vector>
  </HeadingPairs>
  <TitlesOfParts>
    <vt:vector size="30" baseType="lpstr">
      <vt:lpstr>-apple-system</vt:lpstr>
      <vt:lpstr>黑体</vt:lpstr>
      <vt:lpstr>思源宋体 Heavy</vt:lpstr>
      <vt:lpstr>微软雅黑</vt:lpstr>
      <vt:lpstr>字魂35号-经典雅黑</vt:lpstr>
      <vt:lpstr>Arial</vt:lpstr>
      <vt:lpstr>Calibri</vt:lpstr>
      <vt:lpstr>Montserrat</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产品介绍</dc:title>
  <dc:creator>第一PPT</dc:creator>
  <cp:keywords>www.1ppt.com</cp:keywords>
  <dc:description>www.1ppt.com</dc:description>
  <cp:lastModifiedBy>党 硕硕</cp:lastModifiedBy>
  <cp:revision>135</cp:revision>
  <dcterms:created xsi:type="dcterms:W3CDTF">2022-06-27T07:27:00Z</dcterms:created>
  <dcterms:modified xsi:type="dcterms:W3CDTF">2023-09-19T16:04:51Z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8263CEC5C1884BE39CADEF2CDE2D2968_12</vt:lpwstr>
  </property>
  <property fmtid="{D5CDD505-2E9C-101B-9397-08002B2CF9AE}" pid="3" name="KSOProductBuildVer">
    <vt:lpwstr>2052-11.1.0.14309</vt:lpwstr>
  </property>
</Properties>
</file>